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1" r:id="rId3"/>
    <p:sldId id="257" r:id="rId4"/>
    <p:sldId id="258" r:id="rId5"/>
    <p:sldId id="259" r:id="rId6"/>
    <p:sldId id="263" r:id="rId7"/>
    <p:sldId id="266" r:id="rId8"/>
    <p:sldId id="275" r:id="rId9"/>
    <p:sldId id="276" r:id="rId10"/>
    <p:sldId id="280" r:id="rId11"/>
    <p:sldId id="28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1" autoAdjust="0"/>
  </p:normalViewPr>
  <p:slideViewPr>
    <p:cSldViewPr>
      <p:cViewPr>
        <p:scale>
          <a:sx n="111" d="100"/>
          <a:sy n="111" d="100"/>
        </p:scale>
        <p:origin x="-160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bliofond.ru/view.aspx?id=655382" TargetMode="External"/><Relationship Id="rId13" Type="http://schemas.openxmlformats.org/officeDocument/2006/relationships/hyperlink" Target="http://proehal.ru/krasnoyarsk/" TargetMode="External"/><Relationship Id="rId18" Type="http://schemas.openxmlformats.org/officeDocument/2006/relationships/hyperlink" Target="http://www.tourprom.ru/country/russia/abakan/attraction/spaso-preobrazhenskii-sobor/" TargetMode="External"/><Relationship Id="rId3" Type="http://schemas.openxmlformats.org/officeDocument/2006/relationships/hyperlink" Target="http://www.agrien.ru/reg/&#1082;&#1088;&#1072;&#1089;&#1085;&#1086;&#1103;&#1088;&#1089;&#1082;&#1080;&#1081;.html" TargetMode="External"/><Relationship Id="rId21" Type="http://schemas.openxmlformats.org/officeDocument/2006/relationships/hyperlink" Target="http://word-it.ru/?cat=37&amp;paged=3" TargetMode="External"/><Relationship Id="rId7" Type="http://schemas.openxmlformats.org/officeDocument/2006/relationships/hyperlink" Target="http://www.bibliofond.ru/view.aspx?id=9979" TargetMode="External"/><Relationship Id="rId12" Type="http://schemas.openxmlformats.org/officeDocument/2006/relationships/hyperlink" Target="http://fotokto.ru/photo/view/563157.html" TargetMode="External"/><Relationship Id="rId17" Type="http://schemas.openxmlformats.org/officeDocument/2006/relationships/hyperlink" Target="http://sayanvest.ru/?p=774" TargetMode="External"/><Relationship Id="rId2" Type="http://schemas.openxmlformats.org/officeDocument/2006/relationships/hyperlink" Target="http://www.agrien.ru/reg/&#1093;&#1072;&#1082;&#1072;&#1089;&#1080;&#1103;.html" TargetMode="External"/><Relationship Id="rId16" Type="http://schemas.openxmlformats.org/officeDocument/2006/relationships/hyperlink" Target="http://adi19.ru/2014/12/09/selskoe-hozyajstvo-respubliki-kuda-dalshe/" TargetMode="External"/><Relationship Id="rId20" Type="http://schemas.openxmlformats.org/officeDocument/2006/relationships/hyperlink" Target="http://r-19.ru/about-khakasia/what-to-visi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tatdata.ru/naselenie/respubliki-hakasiya" TargetMode="External"/><Relationship Id="rId11" Type="http://schemas.openxmlformats.org/officeDocument/2006/relationships/hyperlink" Target="http://megabook.ru/media/&#1050;&#1088;&#1072;&#1089;&#1085;&#1086;&#1103;&#1088;&#1089;&#1082;%20(&#1087;&#1083;&#1086;&#1097;&#1072;&#1076;&#1100;%20300-&#1083;&#1077;&#1090;&#1080;&#1103;)" TargetMode="External"/><Relationship Id="rId24" Type="http://schemas.openxmlformats.org/officeDocument/2006/relationships/hyperlink" Target="http://putdor.ru/station/achinsk-1/" TargetMode="External"/><Relationship Id="rId5" Type="http://schemas.openxmlformats.org/officeDocument/2006/relationships/hyperlink" Target="https://www.kazedu.kz/referat/141868" TargetMode="External"/><Relationship Id="rId15" Type="http://schemas.openxmlformats.org/officeDocument/2006/relationships/hyperlink" Target="http://abakan.bezformata.ru/listnews/hakasii-viktora-zimina-s-dnem/38784677/" TargetMode="External"/><Relationship Id="rId23" Type="http://schemas.openxmlformats.org/officeDocument/2006/relationships/hyperlink" Target="http://www.indin.ru/rzg/kart.html" TargetMode="External"/><Relationship Id="rId10" Type="http://schemas.openxmlformats.org/officeDocument/2006/relationships/hyperlink" Target="http://www.krasnoyarskkr.ru/big-citys/" TargetMode="External"/><Relationship Id="rId19" Type="http://schemas.openxmlformats.org/officeDocument/2006/relationships/hyperlink" Target="http://turizm.ngs.ru/khakasia/sights/pamyatnik-bolshoj-salbikskij-kurgan-1369/" TargetMode="External"/><Relationship Id="rId4" Type="http://schemas.openxmlformats.org/officeDocument/2006/relationships/hyperlink" Target="http://www.agrien.ru/reg/&#1090;&#1099;&#1074;&#1072;.html" TargetMode="External"/><Relationship Id="rId9" Type="http://schemas.openxmlformats.org/officeDocument/2006/relationships/hyperlink" Target="http://krasnoyarsk.tpprf.ru/ru/region/" TargetMode="External"/><Relationship Id="rId14" Type="http://schemas.openxmlformats.org/officeDocument/2006/relationships/hyperlink" Target="http://www.tourprom.ru/country/russia/krasnoyarsk/attraction/krasnoyarskii-big-ben/photos-krasnoyarskii-big-ben/" TargetMode="External"/><Relationship Id="rId22" Type="http://schemas.openxmlformats.org/officeDocument/2006/relationships/hyperlink" Target="http://eot-sib.su/wp-content/uploads/2015/06/APK.p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7200" dirty="0" smtClean="0"/>
              <a:t>Виртуальное путешествие по Енисею и его истокам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467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7904" y="404664"/>
            <a:ext cx="1656184" cy="576064"/>
          </a:xfrm>
        </p:spPr>
        <p:txBody>
          <a:bodyPr>
            <a:noAutofit/>
          </a:bodyPr>
          <a:lstStyle/>
          <a:p>
            <a:r>
              <a:rPr lang="ru-RU" sz="3600" dirty="0" smtClean="0"/>
              <a:t>Города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80112" y="609540"/>
            <a:ext cx="3707453" cy="43316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b="1" i="1" dirty="0" smtClean="0"/>
              <a:t>Крупные города:</a:t>
            </a:r>
          </a:p>
          <a:p>
            <a:pPr algn="ctr"/>
            <a:r>
              <a:rPr lang="ru-RU" sz="1400" b="1" i="1" dirty="0" smtClean="0"/>
              <a:t>Красноярск. </a:t>
            </a:r>
            <a:r>
              <a:rPr lang="ru-RU" sz="1400" dirty="0" smtClean="0"/>
              <a:t>Архитектурные </a:t>
            </a:r>
            <a:r>
              <a:rPr lang="ru-RU" sz="1400" dirty="0"/>
              <a:t>памятники: Покровская церковь (1785-95, восстановлена в </a:t>
            </a:r>
            <a:r>
              <a:rPr lang="ru-RU" sz="1400" dirty="0" smtClean="0"/>
              <a:t>1977-78)</a:t>
            </a:r>
          </a:p>
          <a:p>
            <a:pPr algn="ctr"/>
            <a:r>
              <a:rPr lang="ru-RU" sz="1400" b="1" i="1" dirty="0" smtClean="0"/>
              <a:t>Канск</a:t>
            </a:r>
            <a:r>
              <a:rPr lang="ru-RU" sz="1400" b="1" i="1" dirty="0"/>
              <a:t>. </a:t>
            </a:r>
            <a:r>
              <a:rPr lang="ru-RU" sz="1400" dirty="0"/>
              <a:t>В городе действуют драматический театр, краеведческий музей.</a:t>
            </a:r>
          </a:p>
          <a:p>
            <a:pPr marL="0" indent="0" algn="ctr">
              <a:buNone/>
            </a:pPr>
            <a:r>
              <a:rPr lang="ru-RU" sz="1400" dirty="0"/>
              <a:t>В Канске под охраной государства находится 14 памятников археологии</a:t>
            </a:r>
            <a:r>
              <a:rPr lang="ru-RU" sz="1400" b="1" i="1" dirty="0"/>
              <a:t>.</a:t>
            </a:r>
          </a:p>
          <a:p>
            <a:pPr algn="ctr"/>
            <a:r>
              <a:rPr lang="ru-RU" sz="1400" b="1" i="1" dirty="0"/>
              <a:t>Ачинск. </a:t>
            </a:r>
            <a:r>
              <a:rPr lang="ru-RU" sz="1400" dirty="0" smtClean="0"/>
              <a:t>Среди </a:t>
            </a:r>
            <a:r>
              <a:rPr lang="ru-RU" sz="1400" dirty="0"/>
              <a:t>архитектурных достопримечательностей: Казанский собор (1832), здание бывшей синагоги (1907), здание бывшей женской гимназии (1912), бывший Дом общественного собрания (ныне Драматический театр) и др.</a:t>
            </a:r>
          </a:p>
          <a:p>
            <a:pPr algn="ctr"/>
            <a:endParaRPr lang="ru-RU" sz="14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5006">
            <a:off x="5703443" y="4590362"/>
            <a:ext cx="1851446" cy="1233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20305451">
            <a:off x="5686161" y="5856649"/>
            <a:ext cx="230425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Башня с часами. Красноярск.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60943">
            <a:off x="7683504" y="4641057"/>
            <a:ext cx="1746231" cy="117579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1335678">
            <a:off x="7374024" y="5902503"/>
            <a:ext cx="226735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dirty="0"/>
              <a:t>Казанский собор (1832)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764703"/>
            <a:ext cx="324036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chemeClr val="tx2"/>
                </a:solidFill>
              </a:rPr>
              <a:t>Крупные города: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tx2"/>
                </a:solidFill>
              </a:rPr>
              <a:t>Ак-Довурак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b="1" i="1" dirty="0">
                <a:solidFill>
                  <a:schemeClr val="tx2"/>
                </a:solidFill>
              </a:rPr>
              <a:t>Кызыл. </a:t>
            </a:r>
            <a:r>
              <a:rPr lang="ru-RU" sz="1400" dirty="0">
                <a:solidFill>
                  <a:schemeClr val="tx2"/>
                </a:solidFill>
              </a:rPr>
              <a:t>Самое уникальное место города — это точка географического Центра Азии, которая находится на берегу Енисея и обозначена стелой «Центр Азии».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Вторым, по популярности, местом в тувинской столице можно считать Площадь Арата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>
                <a:solidFill>
                  <a:schemeClr val="tx2"/>
                </a:solidFill>
              </a:rPr>
              <a:t>Еще один буддийский символ — Ступа Просветления, установленная у аэропорта, созерцание ее приносит душе мир и покой. Недалеко от нее расположен источник с целительной водой — Кундустуг </a:t>
            </a:r>
            <a:r>
              <a:rPr lang="ru-RU" sz="1400" dirty="0" err="1">
                <a:solidFill>
                  <a:schemeClr val="tx2"/>
                </a:solidFill>
              </a:rPr>
              <a:t>Аржаан</a:t>
            </a:r>
            <a:r>
              <a:rPr lang="ru-RU" sz="1400" dirty="0">
                <a:solidFill>
                  <a:schemeClr val="tx2"/>
                </a:solidFill>
              </a:rPr>
              <a:t> («Бобры»), известный своими свойствами вот уже 600 лет.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6992" y="1124744"/>
            <a:ext cx="25111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solidFill>
                  <a:schemeClr val="tx2"/>
                </a:solidFill>
              </a:rPr>
              <a:t>Крупные города: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tx2"/>
                </a:solidFill>
              </a:rPr>
              <a:t>Абакан</a:t>
            </a:r>
            <a:r>
              <a:rPr lang="ru-RU" sz="1400" dirty="0" smtClean="0">
                <a:solidFill>
                  <a:schemeClr val="tx2"/>
                </a:solidFill>
              </a:rPr>
              <a:t>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b="1" i="1" dirty="0" smtClean="0">
                <a:solidFill>
                  <a:schemeClr val="tx2"/>
                </a:solidFill>
              </a:rPr>
              <a:t>Черногорск</a:t>
            </a:r>
            <a:r>
              <a:rPr lang="ru-RU" sz="1400" dirty="0" smtClean="0">
                <a:solidFill>
                  <a:schemeClr val="tx2"/>
                </a:solidFill>
              </a:rPr>
              <a:t>  </a:t>
            </a:r>
          </a:p>
          <a:p>
            <a:r>
              <a:rPr lang="ru-RU" sz="1400" dirty="0" smtClean="0">
                <a:solidFill>
                  <a:schemeClr val="tx2"/>
                </a:solidFill>
              </a:rPr>
              <a:t>Хакасия </a:t>
            </a:r>
            <a:r>
              <a:rPr lang="ru-RU" sz="1400" dirty="0">
                <a:solidFill>
                  <a:schemeClr val="tx2"/>
                </a:solidFill>
              </a:rPr>
              <a:t>– гостеприимный живописный край, где степи, богатые целебными озёрами, лежат у подножия красивых гор. Здесь стремительные реки и таинственные пещеры влекут любителей приключений со всех уголков Земли.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409578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Тыва(Тува)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83499" y="836712"/>
            <a:ext cx="22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Хакасия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16216" y="404664"/>
            <a:ext cx="215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Красноярский край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6419">
            <a:off x="143828" y="5124242"/>
            <a:ext cx="1663571" cy="1114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77803">
            <a:off x="298916" y="6011490"/>
            <a:ext cx="26939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8610">
            <a:off x="1783185" y="5065975"/>
            <a:ext cx="1730461" cy="96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30871">
            <a:off x="1824877" y="6072881"/>
            <a:ext cx="1695499" cy="50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2648" y="3807800"/>
            <a:ext cx="1498403" cy="13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21" y="5165450"/>
            <a:ext cx="1693275" cy="38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54" y="5547791"/>
            <a:ext cx="1484207" cy="986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353" y="6572250"/>
            <a:ext cx="1503697" cy="238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55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120680" cy="7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Транспортная карта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931711"/>
              </p:ext>
            </p:extLst>
          </p:nvPr>
        </p:nvGraphicFramePr>
        <p:xfrm>
          <a:off x="755576" y="1124744"/>
          <a:ext cx="7776864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2288"/>
                <a:gridCol w="2592288"/>
                <a:gridCol w="2592288"/>
              </a:tblGrid>
              <a:tr h="245085">
                <a:tc>
                  <a:txBody>
                    <a:bodyPr/>
                    <a:lstStyle/>
                    <a:p>
                      <a:r>
                        <a:rPr lang="ru-RU" dirty="0" smtClean="0"/>
                        <a:t>Виды транспорта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Условные</a:t>
                      </a:r>
                      <a:r>
                        <a:rPr lang="ru-RU" baseline="0" dirty="0" smtClean="0"/>
                        <a:t> обозначения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</a:t>
                      </a:r>
                      <a:endParaRPr lang="ru-RU" dirty="0"/>
                    </a:p>
                  </a:txBody>
                  <a:tcPr/>
                </a:tc>
              </a:tr>
              <a:tr h="42889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Автодорожный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Трасса Р257 «Енисей» </a:t>
                      </a:r>
                    </a:p>
                    <a:p>
                      <a:r>
                        <a:rPr lang="ru-RU" sz="1400" dirty="0" smtClean="0"/>
                        <a:t>Трасса Р255 «Сибирь»</a:t>
                      </a:r>
                    </a:p>
                  </a:txBody>
                  <a:tcPr/>
                </a:tc>
              </a:tr>
              <a:tr h="7965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Железнодорожные</a:t>
                      </a:r>
                      <a:r>
                        <a:rPr lang="ru-RU" sz="1400" baseline="0" dirty="0" smtClean="0"/>
                        <a:t> магистрали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Абакан-Тайшет</a:t>
                      </a:r>
                    </a:p>
                    <a:p>
                      <a:r>
                        <a:rPr lang="ru-RU" sz="1400" dirty="0" smtClean="0"/>
                        <a:t>Абакан – Ачинск</a:t>
                      </a:r>
                    </a:p>
                    <a:p>
                      <a:r>
                        <a:rPr lang="ru-RU" sz="1400" dirty="0" smtClean="0"/>
                        <a:t>Абакан – Новокузнецк.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79652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Авиационный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2450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Речной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4508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Морской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071242"/>
            <a:ext cx="3143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07904" y="3068960"/>
            <a:ext cx="24219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- </a:t>
            </a:r>
            <a:r>
              <a:rPr lang="ru-RU" sz="1000" dirty="0" smtClean="0"/>
              <a:t>Аэропорты узловые международные</a:t>
            </a:r>
            <a:endParaRPr lang="ru-RU" sz="1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398" y="3429000"/>
            <a:ext cx="333422" cy="31436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429000"/>
            <a:ext cx="179889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- Аэропорты международные</a:t>
            </a:r>
            <a:endParaRPr lang="ru-RU" sz="1000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789040"/>
            <a:ext cx="333422" cy="3334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707904" y="3789040"/>
            <a:ext cx="129554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/>
              <a:t>- Аэропорты прочие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38913715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54416" cy="540749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ru-RU" sz="1400" b="1" i="1" dirty="0" smtClean="0"/>
          </a:p>
          <a:p>
            <a:pPr marL="0" indent="0" algn="ctr">
              <a:buNone/>
            </a:pPr>
            <a:endParaRPr lang="ru-RU" sz="1400" b="1" i="1" dirty="0"/>
          </a:p>
          <a:p>
            <a:pPr marL="0" indent="0" algn="ctr">
              <a:buNone/>
            </a:pPr>
            <a:r>
              <a:rPr lang="ru-RU" sz="1400" b="1" i="1" dirty="0" smtClean="0"/>
              <a:t>Литература:</a:t>
            </a:r>
          </a:p>
          <a:p>
            <a:pPr marL="0" indent="0">
              <a:buNone/>
            </a:pPr>
            <a:r>
              <a:rPr lang="en-US" sz="1400" b="1" i="1" dirty="0">
                <a:hlinkClick r:id="rId2"/>
              </a:rPr>
              <a:t>http://abali.ru/?</a:t>
            </a:r>
            <a:r>
              <a:rPr lang="en-US" sz="1400" b="1" i="1" dirty="0" smtClean="0">
                <a:hlinkClick r:id="rId2"/>
              </a:rPr>
              <a:t>p=12091</a:t>
            </a:r>
            <a:endParaRPr lang="ru-RU" sz="1400" b="1" i="1" smtClean="0">
              <a:hlinkClick r:id="rId2"/>
            </a:endParaRPr>
          </a:p>
          <a:p>
            <a:pPr marL="0" indent="0">
              <a:buNone/>
            </a:pPr>
            <a:r>
              <a:rPr lang="en-US" sz="1400" b="1" i="1" smtClean="0">
                <a:hlinkClick r:id="rId2"/>
              </a:rPr>
              <a:t>http</a:t>
            </a:r>
            <a:r>
              <a:rPr lang="en-US" sz="1400" b="1" i="1" dirty="0">
                <a:hlinkClick r:id="rId2"/>
              </a:rPr>
              <a:t>://www.agrien.ru/reg/</a:t>
            </a:r>
            <a:r>
              <a:rPr lang="ru-RU" sz="1400" b="1" i="1" dirty="0" err="1">
                <a:hlinkClick r:id="rId2"/>
              </a:rPr>
              <a:t>хакасия</a:t>
            </a:r>
            <a:r>
              <a:rPr lang="ru-RU" sz="1400" b="1" i="1" dirty="0">
                <a:hlinkClick r:id="rId2"/>
              </a:rPr>
              <a:t>.</a:t>
            </a:r>
            <a:r>
              <a:rPr lang="en-US" sz="1400" b="1" i="1" dirty="0" smtClean="0">
                <a:hlinkClick r:id="rId2"/>
              </a:rPr>
              <a:t>html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3"/>
              </a:rPr>
              <a:t>http://www.agrien.ru/reg/</a:t>
            </a:r>
            <a:r>
              <a:rPr lang="ru-RU" sz="1400" b="1" i="1" dirty="0">
                <a:hlinkClick r:id="rId3"/>
              </a:rPr>
              <a:t>красноярский.</a:t>
            </a:r>
            <a:r>
              <a:rPr lang="en-US" sz="1400" b="1" i="1" dirty="0" smtClean="0">
                <a:hlinkClick r:id="rId3"/>
              </a:rPr>
              <a:t>html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4"/>
              </a:rPr>
              <a:t>http://www.agrien.ru/reg/</a:t>
            </a:r>
            <a:r>
              <a:rPr lang="ru-RU" sz="1400" b="1" i="1" dirty="0" err="1">
                <a:hlinkClick r:id="rId4"/>
              </a:rPr>
              <a:t>тыва</a:t>
            </a:r>
            <a:r>
              <a:rPr lang="ru-RU" sz="1400" b="1" i="1" dirty="0">
                <a:hlinkClick r:id="rId4"/>
              </a:rPr>
              <a:t>.</a:t>
            </a:r>
            <a:r>
              <a:rPr lang="en-US" sz="1400" b="1" i="1" dirty="0" smtClean="0">
                <a:hlinkClick r:id="rId4"/>
              </a:rPr>
              <a:t>html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 smtClean="0">
                <a:hlinkClick r:id="rId5"/>
              </a:rPr>
              <a:t>https</a:t>
            </a:r>
            <a:r>
              <a:rPr lang="en-US" sz="1400" b="1" i="1" dirty="0">
                <a:hlinkClick r:id="rId5"/>
              </a:rPr>
              <a:t>://</a:t>
            </a:r>
            <a:r>
              <a:rPr lang="en-US" sz="1400" b="1" i="1" dirty="0" smtClean="0">
                <a:hlinkClick r:id="rId5"/>
              </a:rPr>
              <a:t>www.kazedu.kz/referat/141868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6"/>
              </a:rPr>
              <a:t>http://</a:t>
            </a:r>
            <a:r>
              <a:rPr lang="en-US" sz="1400" b="1" i="1" dirty="0" smtClean="0">
                <a:hlinkClick r:id="rId6"/>
              </a:rPr>
              <a:t>www.statdata.ru/naselenie/respubliki-hakasiya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7"/>
              </a:rPr>
              <a:t>http://</a:t>
            </a:r>
            <a:r>
              <a:rPr lang="en-US" sz="1400" b="1" i="1" dirty="0" smtClean="0">
                <a:hlinkClick r:id="rId7"/>
              </a:rPr>
              <a:t>www.bibliofond.ru/view.aspx?id=9979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8"/>
              </a:rPr>
              <a:t>http://</a:t>
            </a:r>
            <a:r>
              <a:rPr lang="en-US" sz="1400" b="1" i="1" dirty="0" smtClean="0">
                <a:hlinkClick r:id="rId8"/>
              </a:rPr>
              <a:t>www.bibliofond.ru/view.aspx?id=655382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9"/>
              </a:rPr>
              <a:t>http://krasnoyarsk.tpprf.ru/ru/region</a:t>
            </a:r>
            <a:r>
              <a:rPr lang="en-US" sz="1400" b="1" i="1" dirty="0" smtClean="0">
                <a:hlinkClick r:id="rId9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0"/>
              </a:rPr>
              <a:t>http://www.krasnoyarskkr.ru/big-citys</a:t>
            </a:r>
            <a:r>
              <a:rPr lang="en-US" sz="1400" b="1" i="1" dirty="0" smtClean="0">
                <a:hlinkClick r:id="rId10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1"/>
              </a:rPr>
              <a:t>http://megabook.ru/media/</a:t>
            </a:r>
            <a:r>
              <a:rPr lang="ru-RU" sz="1400" b="1" i="1" dirty="0">
                <a:hlinkClick r:id="rId11"/>
              </a:rPr>
              <a:t>Красноярск%20(площадь%20300-летия</a:t>
            </a:r>
            <a:r>
              <a:rPr lang="ru-RU" sz="1400" b="1" i="1" dirty="0" smtClean="0">
                <a:hlinkClick r:id="rId11"/>
              </a:rPr>
              <a:t>)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2"/>
              </a:rPr>
              <a:t>http://</a:t>
            </a:r>
            <a:r>
              <a:rPr lang="en-US" sz="1400" b="1" i="1" dirty="0" smtClean="0">
                <a:hlinkClick r:id="rId12"/>
              </a:rPr>
              <a:t>fotokto.ru/photo/view/563157.html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3"/>
              </a:rPr>
              <a:t>http://proehal.ru/krasnoyarsk</a:t>
            </a:r>
            <a:r>
              <a:rPr lang="en-US" sz="1400" b="1" i="1" dirty="0" smtClean="0">
                <a:hlinkClick r:id="rId13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4"/>
              </a:rPr>
              <a:t>http://www.tourprom.ru/country/russia/krasnoyarsk/attraction/krasnoyarskii-big-ben/photos-krasnoyarskii-big-ben</a:t>
            </a:r>
            <a:r>
              <a:rPr lang="en-US" sz="1400" b="1" i="1" dirty="0" smtClean="0">
                <a:hlinkClick r:id="rId14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5"/>
              </a:rPr>
              <a:t>http://abakan.bezformata.ru/listnews/hakasii-viktora-zimina-s-dnem/38784677</a:t>
            </a:r>
            <a:r>
              <a:rPr lang="en-US" sz="1400" b="1" i="1" dirty="0" smtClean="0">
                <a:hlinkClick r:id="rId15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6"/>
              </a:rPr>
              <a:t>http://adi19.ru/2014/12/09/selskoe-hozyajstvo-respubliki-kuda-dalshe</a:t>
            </a:r>
            <a:r>
              <a:rPr lang="en-US" sz="1400" b="1" i="1" dirty="0" smtClean="0">
                <a:hlinkClick r:id="rId16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7"/>
              </a:rPr>
              <a:t>http://sayanvest.ru/?</a:t>
            </a:r>
            <a:r>
              <a:rPr lang="en-US" sz="1400" b="1" i="1" dirty="0" smtClean="0">
                <a:hlinkClick r:id="rId17"/>
              </a:rPr>
              <a:t>p=774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8"/>
              </a:rPr>
              <a:t>http://www.tourprom.ru/country/russia/abakan/attraction/spaso-preobrazhenskii-sobor</a:t>
            </a:r>
            <a:r>
              <a:rPr lang="en-US" sz="1400" b="1" i="1" dirty="0" smtClean="0">
                <a:hlinkClick r:id="rId18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19"/>
              </a:rPr>
              <a:t>http://turizm.ngs.ru/khakasia/sights/pamyatnik-bolshoj-salbikskij-kurgan-1369</a:t>
            </a:r>
            <a:r>
              <a:rPr lang="en-US" sz="1400" b="1" i="1" dirty="0" smtClean="0">
                <a:hlinkClick r:id="rId19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20"/>
              </a:rPr>
              <a:t>http://r-19.ru/about-khakasia/what-to-visit</a:t>
            </a:r>
            <a:r>
              <a:rPr lang="en-US" sz="1400" b="1" i="1" dirty="0" smtClean="0">
                <a:hlinkClick r:id="rId20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21"/>
              </a:rPr>
              <a:t>http://word-it.ru/?</a:t>
            </a:r>
            <a:r>
              <a:rPr lang="en-US" sz="1400" b="1" i="1" dirty="0" smtClean="0">
                <a:hlinkClick r:id="rId21"/>
              </a:rPr>
              <a:t>cat=37&amp;paged=3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22"/>
              </a:rPr>
              <a:t>http://</a:t>
            </a:r>
            <a:r>
              <a:rPr lang="en-US" sz="1400" b="1" i="1" dirty="0" smtClean="0">
                <a:hlinkClick r:id="rId22"/>
              </a:rPr>
              <a:t>eot-sib.su/wp-content/uploads/2015/06/APK.png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23"/>
              </a:rPr>
              <a:t>http://</a:t>
            </a:r>
            <a:r>
              <a:rPr lang="en-US" sz="1400" b="1" i="1" dirty="0" smtClean="0">
                <a:hlinkClick r:id="rId23"/>
              </a:rPr>
              <a:t>www.indin.ru/rzg/kart.html</a:t>
            </a:r>
            <a:endParaRPr lang="ru-RU" sz="1400" b="1" i="1" dirty="0" smtClean="0"/>
          </a:p>
          <a:p>
            <a:pPr marL="0" indent="0">
              <a:buNone/>
            </a:pPr>
            <a:r>
              <a:rPr lang="en-US" sz="1400" b="1" i="1" dirty="0">
                <a:hlinkClick r:id="rId24"/>
              </a:rPr>
              <a:t>http://putdor.ru/station/achinsk-1</a:t>
            </a:r>
            <a:r>
              <a:rPr lang="en-US" sz="1400" b="1" i="1" dirty="0" smtClean="0">
                <a:hlinkClick r:id="rId24"/>
              </a:rPr>
              <a:t>/</a:t>
            </a:r>
            <a:endParaRPr lang="ru-RU" sz="1400" b="1" i="1" dirty="0" smtClean="0"/>
          </a:p>
          <a:p>
            <a:pPr marL="0" indent="0">
              <a:buNone/>
            </a:pPr>
            <a:endParaRPr lang="ru-RU" sz="1400" b="1" i="1" dirty="0" smtClean="0"/>
          </a:p>
          <a:p>
            <a:pPr marL="0" indent="0">
              <a:buNone/>
            </a:pPr>
            <a:endParaRPr lang="ru-RU" sz="1400" b="1" i="1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090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692696"/>
            <a:ext cx="8064896" cy="54726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600" b="1" dirty="0" smtClean="0"/>
              <a:t>Цель проекта </a:t>
            </a:r>
            <a:r>
              <a:rPr lang="ru-RU" sz="4600" dirty="0" smtClean="0"/>
              <a:t>: </a:t>
            </a:r>
            <a:r>
              <a:rPr lang="ru-RU" sz="4600" dirty="0"/>
              <a:t>П</a:t>
            </a:r>
            <a:r>
              <a:rPr lang="ru-RU" sz="4600" dirty="0" smtClean="0"/>
              <a:t>однятие интереса к экологическому туризму в Сибири.</a:t>
            </a:r>
          </a:p>
          <a:p>
            <a:pPr marL="0" indent="0">
              <a:buNone/>
            </a:pPr>
            <a:r>
              <a:rPr lang="ru-RU" sz="4600" b="1" dirty="0" smtClean="0"/>
              <a:t>Задачи проекта</a:t>
            </a:r>
            <a:r>
              <a:rPr lang="ru-RU" sz="4600" dirty="0" smtClean="0"/>
              <a:t>: 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600" dirty="0" smtClean="0"/>
              <a:t>Дать географическую характеристику регионов России в долине реки Енисей;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600" dirty="0" smtClean="0"/>
              <a:t>Рассмотреть виды туризма в данном регионе;</a:t>
            </a:r>
          </a:p>
          <a:p>
            <a:pPr marL="914400" indent="-914400">
              <a:buFont typeface="+mj-lt"/>
              <a:buAutoNum type="arabicPeriod"/>
            </a:pPr>
            <a:r>
              <a:rPr lang="ru-RU" sz="4600" dirty="0" smtClean="0"/>
              <a:t>Найти описание данного региона в художественной литературе.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21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772816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Республика Тыва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4296278"/>
            <a:ext cx="2582806" cy="25617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20888"/>
            <a:ext cx="2654394" cy="176959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19872" y="177281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Республика</a:t>
            </a:r>
            <a:r>
              <a:rPr lang="ru-RU" dirty="0" smtClean="0"/>
              <a:t> Хакасия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4293096"/>
            <a:ext cx="2564904" cy="256490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404671"/>
            <a:ext cx="2656051" cy="176959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444208" y="1772994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/>
              <a:t>Красноярский край</a:t>
            </a:r>
            <a:endParaRPr lang="ru-RU" sz="20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488" y="4336768"/>
            <a:ext cx="2069976" cy="25212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80" y="2420887"/>
            <a:ext cx="2649052" cy="1770627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-33067" y="500772"/>
            <a:ext cx="91440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Енисей – река протекающая по территории республики Тыва, далее по границе Красноярского края и республики Хакасия. Относится к бассейну Карского моря.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7504" y="1772816"/>
            <a:ext cx="2797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Республика Тыва (Тува)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671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492896"/>
            <a:ext cx="2259915" cy="364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492896"/>
            <a:ext cx="2413287" cy="357301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2896"/>
            <a:ext cx="3573016" cy="35730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79912" y="548680"/>
            <a:ext cx="2413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Республика Хакасия граничит </a:t>
            </a:r>
            <a:r>
              <a:rPr lang="ru-RU" sz="1600" dirty="0"/>
              <a:t>с Кемеровской областью, Красноярским краем, Республикой Тувой и Республикой </a:t>
            </a:r>
            <a:r>
              <a:rPr lang="ru-RU" sz="1600" dirty="0" smtClean="0"/>
              <a:t>Алтай.</a:t>
            </a:r>
            <a:endParaRPr lang="ru-RU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33650" y="593393"/>
            <a:ext cx="3573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Республика Тыва граничит </a:t>
            </a:r>
            <a:r>
              <a:rPr lang="ru-RU" sz="1600" dirty="0" smtClean="0"/>
              <a:t>с </a:t>
            </a:r>
            <a:r>
              <a:rPr lang="ru-RU" sz="1600" dirty="0"/>
              <a:t>Монголией, </a:t>
            </a:r>
            <a:r>
              <a:rPr lang="ru-RU" sz="1600" dirty="0" smtClean="0"/>
              <a:t>Иркутской </a:t>
            </a:r>
            <a:r>
              <a:rPr lang="ru-RU" sz="1600" dirty="0"/>
              <a:t>областью, </a:t>
            </a:r>
            <a:r>
              <a:rPr lang="ru-RU" sz="1600" dirty="0" smtClean="0"/>
              <a:t>Республикой </a:t>
            </a:r>
            <a:r>
              <a:rPr lang="ru-RU" sz="1600" dirty="0"/>
              <a:t>Хакасия, </a:t>
            </a:r>
            <a:r>
              <a:rPr lang="ru-RU" sz="1600" dirty="0" smtClean="0"/>
              <a:t>с </a:t>
            </a:r>
            <a:r>
              <a:rPr lang="ru-RU" sz="1600" dirty="0"/>
              <a:t>Республикой Бурятия, </a:t>
            </a:r>
            <a:r>
              <a:rPr lang="ru-RU" sz="1600" dirty="0" smtClean="0"/>
              <a:t>Республикой </a:t>
            </a:r>
            <a:r>
              <a:rPr lang="ru-RU" sz="1600" dirty="0"/>
              <a:t>Алтай, </a:t>
            </a:r>
            <a:r>
              <a:rPr lang="ru-RU" sz="1600" dirty="0" smtClean="0"/>
              <a:t>с </a:t>
            </a:r>
            <a:r>
              <a:rPr lang="ru-RU" sz="1600" dirty="0"/>
              <a:t>Красноярским краем.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15436" y="517995"/>
            <a:ext cx="29285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Красноярский край граничит </a:t>
            </a:r>
            <a:r>
              <a:rPr lang="ru-RU" sz="1600" dirty="0" smtClean="0"/>
              <a:t>с </a:t>
            </a:r>
            <a:r>
              <a:rPr lang="ru-RU" sz="1600" dirty="0"/>
              <a:t>Тюменской ,</a:t>
            </a:r>
            <a:r>
              <a:rPr lang="ru-RU" sz="1600" dirty="0" smtClean="0"/>
              <a:t>Томской, Кемеровской и Иркутской областями, Республиками Хакасия, Тыва, Якутия . Омывается </a:t>
            </a:r>
            <a:r>
              <a:rPr lang="ru-RU" sz="1600" dirty="0"/>
              <a:t>Карским морем и морем Лаптевых.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89178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60840" cy="72008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Природные условия и ресурсы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36511" y="188640"/>
            <a:ext cx="3101652" cy="5112568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Климат </a:t>
            </a:r>
            <a:r>
              <a:rPr lang="ru-RU" sz="1600" dirty="0"/>
              <a:t>Тувы характеризуется, как резко </a:t>
            </a:r>
            <a:r>
              <a:rPr lang="ru-RU" sz="1600" dirty="0" smtClean="0"/>
              <a:t>континентальный.</a:t>
            </a:r>
          </a:p>
          <a:p>
            <a:r>
              <a:rPr lang="ru-RU" sz="1600" dirty="0"/>
              <a:t>Общая протяжённость рек составляет около 7660 км. Практически все реки принадлежат бассейну Енисея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 На </a:t>
            </a:r>
            <a:r>
              <a:rPr lang="ru-RU" sz="1600" dirty="0"/>
              <a:t>территории республики Тыва - около 2 тыс. месторождений цветных и редких </a:t>
            </a:r>
            <a:r>
              <a:rPr lang="ru-RU" sz="1600" dirty="0" smtClean="0"/>
              <a:t>металлов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512" y="908720"/>
            <a:ext cx="2534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Республика Тыва (Тува)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419872" y="908720"/>
            <a:ext cx="2188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Республика Хакасия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961166" y="1212338"/>
            <a:ext cx="3123002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Климат резко континентальный, с сухим жарким летом и холодной малоснежной зимой.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Общая площадь земельного фонда — 6156,9 тыс.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В </a:t>
            </a:r>
            <a:r>
              <a:rPr lang="ru-RU" sz="1600" dirty="0">
                <a:solidFill>
                  <a:schemeClr val="tx2"/>
                </a:solidFill>
              </a:rPr>
              <a:t>Хакасии насчитывается более 320 больших и малых рек, около 1000 озер, 26 водохранилищ. 	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На территории Хакасии ведется </a:t>
            </a:r>
            <a:r>
              <a:rPr lang="ru-RU" sz="1600" dirty="0">
                <a:solidFill>
                  <a:schemeClr val="tx2"/>
                </a:solidFill>
              </a:rPr>
              <a:t>добыча железа, молибдена, золота, угля, минеральных и радоновых вод, неметаллических полезных ископаемых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372200" y="908720"/>
            <a:ext cx="20878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Красноярский край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933322" y="1196752"/>
            <a:ext cx="29263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Климат края резко континентальный, особенно суровый на севере. Колебания температур от -60°С до +39°С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Реки Красноярского края принадлежат бассейну Северного Ледовитого. По его территории протекает около 250 тысяч рек и речек 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В крае значительны площади высокопродуктивных пахотных земель (3,3 млн. </a:t>
            </a:r>
            <a:r>
              <a:rPr lang="ru-RU" sz="1600" dirty="0" smtClean="0">
                <a:solidFill>
                  <a:schemeClr val="tx2"/>
                </a:solidFill>
              </a:rPr>
              <a:t>га)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tx2"/>
                </a:solidFill>
              </a:rPr>
              <a:t>Площадь </a:t>
            </a:r>
            <a:r>
              <a:rPr lang="ru-RU" sz="1600" dirty="0">
                <a:solidFill>
                  <a:schemeClr val="tx2"/>
                </a:solidFill>
              </a:rPr>
              <a:t>лесного фонда составляет 168,1 млн. </a:t>
            </a:r>
            <a:r>
              <a:rPr lang="ru-RU" sz="1600" dirty="0" smtClean="0">
                <a:solidFill>
                  <a:schemeClr val="tx2"/>
                </a:solidFill>
              </a:rPr>
              <a:t>га</a:t>
            </a:r>
            <a:endParaRPr lang="ru-RU" sz="1600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01653">
            <a:off x="982488" y="4435627"/>
            <a:ext cx="1429512" cy="3378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013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116632"/>
            <a:ext cx="2952328" cy="943000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Население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3059832" cy="3886200"/>
          </a:xfrm>
        </p:spPr>
        <p:txBody>
          <a:bodyPr>
            <a:normAutofit/>
          </a:bodyPr>
          <a:lstStyle/>
          <a:p>
            <a:r>
              <a:rPr lang="ru-RU" sz="1800" dirty="0"/>
              <a:t>Численность населения республики Тыва по данным Росстата составляет 315 637[1] чел. (2016). Плотность населения — 1,87 чел./км2 (2016</a:t>
            </a:r>
            <a:r>
              <a:rPr lang="ru-RU" sz="1800" dirty="0" smtClean="0"/>
              <a:t>)</a:t>
            </a:r>
          </a:p>
          <a:p>
            <a:r>
              <a:rPr lang="ru-RU" sz="1800" dirty="0" smtClean="0"/>
              <a:t>Республика Тыва занимает 79 место по численности населения среди других регионов России</a:t>
            </a:r>
            <a:endParaRPr lang="ru-RU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Тыва(Тува)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1880" y="980728"/>
            <a:ext cx="22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Хакасия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06075" y="1412776"/>
            <a:ext cx="280831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Численность населения Хакасии по данным Росстата составляет 536 781[1] чел. (2016). Плотность населения — 8,72 чел./км2 (2016).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Коренное </a:t>
            </a:r>
            <a:r>
              <a:rPr lang="ru-RU" dirty="0">
                <a:solidFill>
                  <a:schemeClr val="tx2"/>
                </a:solidFill>
              </a:rPr>
              <a:t>население республики — хакасы — составляет лишь около 10% от всей численности населения.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</a:rPr>
              <a:t>Республика </a:t>
            </a:r>
            <a:r>
              <a:rPr lang="ru-RU" dirty="0">
                <a:solidFill>
                  <a:schemeClr val="tx2"/>
                </a:solidFill>
              </a:rPr>
              <a:t>Хакасия занимает 71 место по численности населения среди других регионов России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516698" y="971436"/>
            <a:ext cx="215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Красноярский край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464" y="1423896"/>
            <a:ext cx="244803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Численность населения Красноярского края по данным Росстата составляет 2 866 490[1] чел. (2016). Плотность населения — 1,21 чел./км2 (2016)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Красноярский край занимает 13 место по численности населения среди других регионов России</a:t>
            </a:r>
          </a:p>
        </p:txBody>
      </p:sp>
    </p:spTree>
    <p:extLst>
      <p:ext uri="{BB962C8B-B14F-4D97-AF65-F5344CB8AC3E}">
        <p14:creationId xmlns:p14="http://schemas.microsoft.com/office/powerpoint/2010/main" val="166291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4128" y="253752"/>
            <a:ext cx="5250160" cy="870992"/>
          </a:xfrm>
        </p:spPr>
        <p:txBody>
          <a:bodyPr>
            <a:normAutofit fontScale="90000"/>
          </a:bodyPr>
          <a:lstStyle/>
          <a:p>
            <a:r>
              <a:rPr lang="ru-RU" smtClean="0"/>
              <a:t>Промышленность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24744"/>
            <a:ext cx="3240360" cy="4968552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Основной отраслью промышленности является горнодобывающая, возникшая на базе месторождений цветных металлов, асбеста, каменного угля, золота и других полезных ископаемых. Значительно развита также пищевая промышленность.</a:t>
            </a:r>
          </a:p>
          <a:p>
            <a:r>
              <a:rPr lang="ru-RU" dirty="0" smtClean="0"/>
              <a:t>Объем промышленного производства в 2012 году составил 7523,8 млн. рублей и увеличился к уровню 2007 года в 2,1 раза. Рост промышленности обеспечен в основном за счет увеличения объема добычи полезных ископаемых.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052736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Тыва(Тува)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3888" y="1052736"/>
            <a:ext cx="22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Хакасия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1499691"/>
            <a:ext cx="266875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Промышленность республики развивается на базе собственного сырья: угля, металлических и неметаллических руд, строительных и облицовочных материалов.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/>
                </a:solidFill>
              </a:rPr>
              <a:t>В республике добывается золото, каменный уголь, природный камень, </a:t>
            </a:r>
            <a:r>
              <a:rPr lang="ru-RU" dirty="0" err="1">
                <a:solidFill>
                  <a:schemeClr val="tx2"/>
                </a:solidFill>
              </a:rPr>
              <a:t>бентонитовая</a:t>
            </a:r>
            <a:r>
              <a:rPr lang="ru-RU" dirty="0">
                <a:solidFill>
                  <a:schemeClr val="tx2"/>
                </a:solidFill>
              </a:rPr>
              <a:t> глина, молибден, медь.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44208" y="1052736"/>
            <a:ext cx="215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Красноярский край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2160" y="1422068"/>
            <a:ext cx="313184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</a:rPr>
              <a:t>Основную часть в промышленности края занимает металлургия, как цветная, так и черная. В Красноярском крае добываются и обрабатываются различные цветные металлы – алюминий, медь, никель, кобальт.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dirty="0">
                <a:solidFill>
                  <a:schemeClr val="tx2"/>
                </a:solidFill>
              </a:rPr>
              <a:t>В крае развита лесозаготовительная и деревообрабатывающая промышленность, машиностроение (в том числе выпуск </a:t>
            </a:r>
            <a:r>
              <a:rPr lang="ru-RU" sz="1700" dirty="0" err="1">
                <a:solidFill>
                  <a:schemeClr val="tx2"/>
                </a:solidFill>
              </a:rPr>
              <a:t>горношахтных</a:t>
            </a:r>
            <a:r>
              <a:rPr lang="ru-RU" sz="1700" dirty="0">
                <a:solidFill>
                  <a:schemeClr val="tx2"/>
                </a:solidFill>
              </a:rPr>
              <a:t> и горнорудных машин) и металлообработка. </a:t>
            </a:r>
          </a:p>
        </p:txBody>
      </p:sp>
    </p:spTree>
    <p:extLst>
      <p:ext uri="{BB962C8B-B14F-4D97-AF65-F5344CB8AC3E}">
        <p14:creationId xmlns:p14="http://schemas.microsoft.com/office/powerpoint/2010/main" val="221735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83316"/>
            <a:ext cx="5688632" cy="6694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Сельское хозяйство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50060"/>
            <a:ext cx="3096344" cy="388620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Почвы. </a:t>
            </a:r>
            <a:r>
              <a:rPr lang="ru-RU" sz="2000" dirty="0"/>
              <a:t>Преимущественно каштановые, чернозёмные, горно-лесные, горно-таёжные. Неплодородные аллювиальные, пустынные, солончаковые и песчаные типы почв занимают 42% равнинных степных зон</a:t>
            </a:r>
            <a:r>
              <a:rPr lang="ru-RU" sz="2000" dirty="0" smtClean="0"/>
              <a:t>.</a:t>
            </a:r>
          </a:p>
          <a:p>
            <a:r>
              <a:rPr lang="ru-RU" b="1" i="1" dirty="0"/>
              <a:t>Животноводство</a:t>
            </a:r>
            <a:r>
              <a:rPr lang="ru-RU" i="1" dirty="0"/>
              <a:t>.</a:t>
            </a:r>
            <a:r>
              <a:rPr lang="ru-RU" sz="2000" dirty="0"/>
              <a:t> Мясное (герефордская), молочное скотоводство, овцеводство, козоводство, свиноводство, коневодство, птицеводство, оленеводство, </a:t>
            </a:r>
            <a:r>
              <a:rPr lang="ru-RU" sz="2000" dirty="0" err="1"/>
              <a:t>яководство</a:t>
            </a:r>
            <a:r>
              <a:rPr lang="ru-RU" sz="2000" dirty="0"/>
              <a:t>, верблюдоводство, пушной промысел, звероводство (голубой песец</a:t>
            </a:r>
            <a:r>
              <a:rPr lang="ru-RU" sz="2000" dirty="0" smtClean="0"/>
              <a:t>).</a:t>
            </a:r>
          </a:p>
          <a:p>
            <a:r>
              <a:rPr lang="ru-RU" b="1" i="1" dirty="0" smtClean="0"/>
              <a:t>Растениеводство</a:t>
            </a:r>
            <a:r>
              <a:rPr lang="ru-RU" i="1" dirty="0"/>
              <a:t>.</a:t>
            </a:r>
            <a:r>
              <a:rPr lang="ru-RU" sz="2000" dirty="0"/>
              <a:t> Выращивают пшеницу, ячмень, рожь, овёс, просо, картофель, овощи, кормовые. 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7323">
            <a:off x="2478428" y="5293467"/>
            <a:ext cx="2083280" cy="15624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9659">
            <a:off x="212660" y="5155974"/>
            <a:ext cx="2261577" cy="15011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3528" y="980728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Тыва(Тува)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31840" y="1363409"/>
            <a:ext cx="3384376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b="1" i="1" dirty="0">
                <a:solidFill>
                  <a:schemeClr val="tx2"/>
                </a:solidFill>
              </a:rPr>
              <a:t>Почвы</a:t>
            </a:r>
            <a:r>
              <a:rPr lang="ru-RU" b="1" i="1" dirty="0">
                <a:solidFill>
                  <a:schemeClr val="tx2"/>
                </a:solidFill>
              </a:rPr>
              <a:t>. </a:t>
            </a:r>
            <a:r>
              <a:rPr lang="ru-RU" sz="1400" dirty="0">
                <a:solidFill>
                  <a:schemeClr val="tx2"/>
                </a:solidFill>
              </a:rPr>
              <a:t>Представлены в основном обыкновенными, южными черноземами и каштановыми, различной </a:t>
            </a:r>
            <a:r>
              <a:rPr lang="ru-RU" sz="1400" dirty="0" err="1">
                <a:solidFill>
                  <a:schemeClr val="tx2"/>
                </a:solidFill>
              </a:rPr>
              <a:t>гумусированности</a:t>
            </a:r>
            <a:r>
              <a:rPr lang="ru-RU" sz="1400" dirty="0">
                <a:solidFill>
                  <a:schemeClr val="tx2"/>
                </a:solidFill>
              </a:rPr>
              <a:t> и гранулометрического состава. В горах преобладают дерново-подзолистые, а также горно-таёжные подзолистые и горно-тундровые почвы. </a:t>
            </a:r>
            <a:r>
              <a:rPr lang="ru-RU" sz="1400" dirty="0" smtClean="0">
                <a:solidFill>
                  <a:schemeClr val="tx2"/>
                </a:solidFill>
              </a:rPr>
              <a:t> 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b="1" i="1" dirty="0" smtClean="0">
                <a:solidFill>
                  <a:schemeClr val="tx2"/>
                </a:solidFill>
              </a:rPr>
              <a:t>Животноводство</a:t>
            </a:r>
            <a:r>
              <a:rPr lang="ru-RU" dirty="0">
                <a:solidFill>
                  <a:schemeClr val="tx2"/>
                </a:solidFill>
              </a:rPr>
              <a:t>. </a:t>
            </a:r>
            <a:r>
              <a:rPr lang="ru-RU" sz="1400" dirty="0">
                <a:solidFill>
                  <a:schemeClr val="tx2"/>
                </a:solidFill>
              </a:rPr>
              <a:t>Мясное (герефордская), молочное скотоводство, овцеводство (короткожирнохвостая; </a:t>
            </a:r>
            <a:r>
              <a:rPr lang="ru-RU" sz="1400" dirty="0" err="1">
                <a:solidFill>
                  <a:schemeClr val="tx2"/>
                </a:solidFill>
              </a:rPr>
              <a:t>эдильбаевская</a:t>
            </a:r>
            <a:r>
              <a:rPr lang="ru-RU" sz="1400" dirty="0">
                <a:solidFill>
                  <a:schemeClr val="tx2"/>
                </a:solidFill>
              </a:rPr>
              <a:t>), коневодство, рыбоводство, птицеводство, свиноводство.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b="1" i="1" dirty="0">
                <a:solidFill>
                  <a:schemeClr val="tx2"/>
                </a:solidFill>
              </a:rPr>
              <a:t>Растениеводство. </a:t>
            </a:r>
            <a:r>
              <a:rPr lang="ru-RU" sz="1400" dirty="0">
                <a:solidFill>
                  <a:schemeClr val="tx2"/>
                </a:solidFill>
              </a:rPr>
              <a:t>Выращивают пшеницу (яровую), ячмень (яровой), овес (яровой), рожь (озимую</a:t>
            </a:r>
            <a:r>
              <a:rPr lang="ru-RU" sz="1400" dirty="0" smtClean="0">
                <a:solidFill>
                  <a:schemeClr val="tx2"/>
                </a:solidFill>
              </a:rPr>
              <a:t>).</a:t>
            </a:r>
            <a:endParaRPr lang="ru-RU" sz="14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51920" y="980728"/>
            <a:ext cx="22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Хакасия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04248" y="980728"/>
            <a:ext cx="215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Красноярский край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25122"/>
            <a:ext cx="2245171" cy="187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394988"/>
            <a:ext cx="2322513" cy="180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57130" y="1363409"/>
            <a:ext cx="2723381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b="1" i="1" dirty="0">
                <a:solidFill>
                  <a:schemeClr val="tx2"/>
                </a:solidFill>
              </a:rPr>
              <a:t>Почвы</a:t>
            </a:r>
            <a:r>
              <a:rPr lang="ru-RU" b="1" i="1" dirty="0">
                <a:solidFill>
                  <a:schemeClr val="tx2"/>
                </a:solidFill>
              </a:rPr>
              <a:t>. </a:t>
            </a:r>
            <a:r>
              <a:rPr lang="ru-RU" sz="1400" dirty="0" smtClean="0">
                <a:solidFill>
                  <a:schemeClr val="tx2"/>
                </a:solidFill>
              </a:rPr>
              <a:t>Для </a:t>
            </a:r>
            <a:r>
              <a:rPr lang="ru-RU" sz="1400" dirty="0">
                <a:solidFill>
                  <a:schemeClr val="tx2"/>
                </a:solidFill>
              </a:rPr>
              <a:t>центральных и южных районов характерны в основном подзолистые, торфяно-подзолистые и каштаново-цветные почвы. 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700" b="1" i="1" dirty="0">
                <a:solidFill>
                  <a:schemeClr val="tx2"/>
                </a:solidFill>
              </a:rPr>
              <a:t>Животноводство</a:t>
            </a:r>
            <a:r>
              <a:rPr lang="ru-RU" b="1" i="1" dirty="0">
                <a:solidFill>
                  <a:schemeClr val="tx2"/>
                </a:solidFill>
              </a:rPr>
              <a:t>. </a:t>
            </a:r>
            <a:r>
              <a:rPr lang="ru-RU" sz="1400" dirty="0">
                <a:solidFill>
                  <a:schemeClr val="tx2"/>
                </a:solidFill>
              </a:rPr>
              <a:t>Мясное, молочное скотоводство (красно-пестрая), овцеводство, козоводство, коневодство, оленеводство (северные олени, маралы</a:t>
            </a:r>
            <a:r>
              <a:rPr lang="ru-RU" sz="1400" dirty="0" smtClean="0">
                <a:solidFill>
                  <a:schemeClr val="tx2"/>
                </a:solidFill>
              </a:rPr>
              <a:t>)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2"/>
                </a:solidFill>
              </a:rPr>
              <a:t> </a:t>
            </a:r>
            <a:r>
              <a:rPr lang="ru-RU" sz="1700" b="1" i="1" dirty="0" smtClean="0">
                <a:solidFill>
                  <a:schemeClr val="tx2"/>
                </a:solidFill>
              </a:rPr>
              <a:t>Растениеводство</a:t>
            </a:r>
            <a:r>
              <a:rPr lang="ru-RU" sz="1700" b="1" i="1" dirty="0">
                <a:solidFill>
                  <a:schemeClr val="tx2"/>
                </a:solidFill>
              </a:rPr>
              <a:t>. </a:t>
            </a:r>
            <a:r>
              <a:rPr lang="ru-RU" sz="1400" dirty="0">
                <a:solidFill>
                  <a:schemeClr val="tx2"/>
                </a:solidFill>
              </a:rPr>
              <a:t>Выращивают пшеницу (яровую), рожь, овес, ячмень, просо, гречиху, рис, горох, лен, махорку, </a:t>
            </a:r>
            <a:r>
              <a:rPr lang="ru-RU" sz="1400" dirty="0" smtClean="0">
                <a:solidFill>
                  <a:schemeClr val="tx2"/>
                </a:solidFill>
              </a:rPr>
              <a:t>горчицу</a:t>
            </a:r>
            <a:r>
              <a:rPr lang="ru-RU" sz="1400" dirty="0">
                <a:solidFill>
                  <a:schemeClr val="tx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780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260648"/>
            <a:ext cx="3377952" cy="87099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Транспорт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088740"/>
            <a:ext cx="2880320" cy="4356484"/>
          </a:xfrm>
        </p:spPr>
        <p:txBody>
          <a:bodyPr>
            <a:normAutofit fontScale="47500" lnSpcReduction="20000"/>
          </a:bodyPr>
          <a:lstStyle/>
          <a:p>
            <a:r>
              <a:rPr lang="ru-RU" sz="3400" b="1" i="1" dirty="0"/>
              <a:t>Автомобильный  транспорт. </a:t>
            </a:r>
            <a:r>
              <a:rPr lang="ru-RU" sz="2500" dirty="0"/>
              <a:t>По данным на 2008 год протяжённость автомобильных дорог Тувы составила 4853 км. Из них 3078 км имеют твёрдое покрытие. Важнейшей </a:t>
            </a:r>
            <a:r>
              <a:rPr lang="ru-RU" sz="2500" dirty="0" smtClean="0"/>
              <a:t>дорогой Федеральная автомобильная дорога </a:t>
            </a:r>
            <a:r>
              <a:rPr lang="ru-RU" sz="2500" dirty="0"/>
              <a:t>Р257 «</a:t>
            </a:r>
            <a:r>
              <a:rPr lang="ru-RU" sz="2500" dirty="0" smtClean="0"/>
              <a:t>Енисей</a:t>
            </a:r>
            <a:r>
              <a:rPr lang="ru-RU" sz="2500" dirty="0"/>
              <a:t>» (до 1 января 2018 года также может применяться номер М54</a:t>
            </a:r>
            <a:r>
              <a:rPr lang="ru-RU" sz="2500" dirty="0" smtClean="0"/>
              <a:t>)</a:t>
            </a:r>
          </a:p>
          <a:p>
            <a:r>
              <a:rPr lang="ru-RU" sz="3400" b="1" i="1" dirty="0" smtClean="0"/>
              <a:t>Водный </a:t>
            </a:r>
            <a:r>
              <a:rPr lang="ru-RU" sz="3400" b="1" i="1" dirty="0"/>
              <a:t>транспорт</a:t>
            </a:r>
            <a:r>
              <a:rPr lang="ru-RU" sz="3400" b="1" i="1" dirty="0" smtClean="0"/>
              <a:t>. </a:t>
            </a:r>
            <a:r>
              <a:rPr lang="ru-RU" sz="2500" dirty="0" smtClean="0"/>
              <a:t>Возможности </a:t>
            </a:r>
            <a:r>
              <a:rPr lang="ru-RU" sz="2500" dirty="0"/>
              <a:t>речного транспорта ограничены. Используется только водный путь от г. Кызыла до п. Тоора-Хем для завоза технических грузов, топлива и продовольствия в населенные пункты, где отсутствуют другие виды транспорта. </a:t>
            </a:r>
            <a:endParaRPr lang="ru-RU" sz="2500" dirty="0" smtClean="0"/>
          </a:p>
          <a:p>
            <a:r>
              <a:rPr lang="ru-RU" sz="3400" b="1" i="1" dirty="0" smtClean="0"/>
              <a:t>Железная дорога. </a:t>
            </a:r>
            <a:r>
              <a:rPr lang="ru-RU" sz="2500" dirty="0" smtClean="0"/>
              <a:t>Железнодорожного сообщения с Тувой нет, до столицы - Кызыла - можно добраться длительным наземным переездом из Абакана или по воздуху из Красноярска и Новосибирска (прямых перелетов в Кызыл больше нет). </a:t>
            </a:r>
            <a:endParaRPr lang="ru-RU" sz="25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1762">
            <a:off x="22424" y="5495542"/>
            <a:ext cx="2152552" cy="15121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6411">
            <a:off x="2042320" y="5703824"/>
            <a:ext cx="2264325" cy="1271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980728"/>
            <a:ext cx="2509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Тыва(Тува)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5856" y="980728"/>
            <a:ext cx="2236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Республика Хакасия</a:t>
            </a:r>
            <a:endParaRPr lang="ru-RU" b="1" i="1" dirty="0">
              <a:solidFill>
                <a:schemeClr val="tx2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18648" y="1355935"/>
            <a:ext cx="27494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Транспортный комплекс в Республике Хакасия представлен автомобильным, железнодорожным, авиационным и водным (речным) транспортом. </a:t>
            </a:r>
            <a:r>
              <a:rPr lang="ru-RU" sz="1600" dirty="0" smtClean="0">
                <a:solidFill>
                  <a:schemeClr val="tx2"/>
                </a:solidFill>
              </a:rPr>
              <a:t>Главное </a:t>
            </a:r>
            <a:r>
              <a:rPr lang="ru-RU" sz="1600" dirty="0">
                <a:solidFill>
                  <a:schemeClr val="tx2"/>
                </a:solidFill>
              </a:rPr>
              <a:t>предназначение транспортной отрасли – это грузовые и пассажирские перевозки.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2"/>
                </a:solidFill>
              </a:rPr>
              <a:t>По территории Республики Хакасия проходят железнодорожные магистрали: Абакан-Тайшет, Абакан – Ачинск, Абакан – Новокузнецк.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516216" y="980728"/>
            <a:ext cx="215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Красноярский край</a:t>
            </a:r>
            <a:endParaRPr lang="ru-RU" b="1" i="1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21074">
            <a:off x="5479872" y="5500606"/>
            <a:ext cx="1963737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25712">
            <a:off x="7260801" y="5009260"/>
            <a:ext cx="1779587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868144" y="1388875"/>
            <a:ext cx="31683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ru-RU" sz="1600" b="1" i="1" dirty="0">
                <a:solidFill>
                  <a:schemeClr val="tx2"/>
                </a:solidFill>
              </a:rPr>
              <a:t>Транспорт. </a:t>
            </a:r>
            <a:r>
              <a:rPr lang="ru-RU" sz="1600" dirty="0">
                <a:solidFill>
                  <a:schemeClr val="tx2"/>
                </a:solidFill>
              </a:rPr>
              <a:t>В настоящее время Красноярский край является крупным транспортно-распределительным и транзитным узлом Сибирского федерального округа. Транспортный комплекс края представлен всеми видами транспорта — железнодорожным, трубопроводным, воздушным, внутренним водным и автомобильным. </a:t>
            </a:r>
          </a:p>
        </p:txBody>
      </p:sp>
    </p:spTree>
    <p:extLst>
      <p:ext uri="{BB962C8B-B14F-4D97-AF65-F5344CB8AC3E}">
        <p14:creationId xmlns:p14="http://schemas.microsoft.com/office/powerpoint/2010/main" val="204989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637</TotalTime>
  <Words>1340</Words>
  <Application>Microsoft Office PowerPoint</Application>
  <PresentationFormat>Экран (4:3)</PresentationFormat>
  <Paragraphs>140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NewsPrint</vt:lpstr>
      <vt:lpstr>Виртуальное путешествие по Енисею и его истокам</vt:lpstr>
      <vt:lpstr>Презентация PowerPoint</vt:lpstr>
      <vt:lpstr>Презентация PowerPoint</vt:lpstr>
      <vt:lpstr>Презентация PowerPoint</vt:lpstr>
      <vt:lpstr>Природные условия и ресурсы</vt:lpstr>
      <vt:lpstr>Население</vt:lpstr>
      <vt:lpstr>Промышленность</vt:lpstr>
      <vt:lpstr>Сельское хозяйство</vt:lpstr>
      <vt:lpstr>Транспорт</vt:lpstr>
      <vt:lpstr>Города</vt:lpstr>
      <vt:lpstr>Транспортная карта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Виртуальное путешествие по Енисею и его истокам</dc:title>
  <dc:creator>Александра</dc:creator>
  <cp:lastModifiedBy>саня</cp:lastModifiedBy>
  <cp:revision>53</cp:revision>
  <dcterms:created xsi:type="dcterms:W3CDTF">2016-11-15T09:06:48Z</dcterms:created>
  <dcterms:modified xsi:type="dcterms:W3CDTF">2022-02-01T06:15:41Z</dcterms:modified>
</cp:coreProperties>
</file>