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66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767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6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6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5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4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8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8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10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31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32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3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2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2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8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9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70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0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0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0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80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0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0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0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34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3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3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8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19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2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2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39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40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41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42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4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4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4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4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7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7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5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6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7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9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2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813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2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2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86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6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8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8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8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8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76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7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7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70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71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7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7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86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87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88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89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9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9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9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76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7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7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9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9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9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90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0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11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12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91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5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86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6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6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0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0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90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0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9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9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90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0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7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5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6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3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81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2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8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8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2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3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4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5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2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5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4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4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6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6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7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6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37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38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3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40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4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4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8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8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8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59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60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61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6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6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 err="1" smtClean="0"/>
              <a:t>уровеньШаг</a:t>
            </a:r>
            <a:r>
              <a:rPr lang="ru-RU" dirty="0" smtClean="0"/>
              <a:t> </a:t>
            </a:r>
            <a:r>
              <a:rPr lang="ru-RU" dirty="0" err="1" smtClean="0"/>
              <a:t>чаагай</a:t>
            </a:r>
            <a:r>
              <a:rPr lang="ru-RU" dirty="0" smtClean="0"/>
              <a:t>, </a:t>
            </a:r>
          </a:p>
          <a:p>
            <a:pPr lvl="1"/>
            <a:r>
              <a:rPr lang="ru-RU" dirty="0" err="1" smtClean="0"/>
              <a:t>Шагаа</a:t>
            </a:r>
            <a:r>
              <a:rPr lang="ru-RU" dirty="0" smtClean="0"/>
              <a:t> </a:t>
            </a:r>
            <a:r>
              <a:rPr lang="ru-RU" dirty="0" err="1" smtClean="0"/>
              <a:t>чаагай</a:t>
            </a:r>
            <a:r>
              <a:rPr lang="ru-RU" dirty="0" smtClean="0"/>
              <a:t>!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3361-7EC0-41E0-9DB9-0FB12BF915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6B01-39DE-407A-90DB-45541D09FC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5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4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5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640D-8D93-4347-8679-90C92A556BA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7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7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5A1A-BA08-469C-85D0-D522ED8D8C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1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2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60BC9-6CF9-4A76-98F1-E208E9482EA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79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79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5F7B-DF90-4470-90BF-DBC8066F66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54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55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6A9E-4DA1-4586-A47A-C510DE78C885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85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85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DD66-DC42-4CFA-8D8A-CF4ADF7C37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B545-98D5-42F9-BA3C-F2826EC248A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4860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13752-C801-4DBF-9D01-5391BBFD50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1706880" y="1214438"/>
            <a:ext cx="9144000" cy="23876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  <a:latin typeface="Calibri (Основной текст)"/>
              </a:rPr>
              <a:t>Шаг </a:t>
            </a:r>
            <a:r>
              <a:rPr lang="ru-RU" b="1" i="1" dirty="0" err="1" smtClean="0">
                <a:solidFill>
                  <a:srgbClr val="C00000"/>
                </a:solidFill>
                <a:latin typeface="Calibri (Основной текст)"/>
              </a:rPr>
              <a:t>чаагай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25143"/>
          </a:xfrm>
        </p:spPr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</a:rPr>
              <a:t>Шагаа</a:t>
            </a:r>
            <a:r>
              <a:rPr lang="ru-RU" sz="6000" b="1" i="1" dirty="0" smtClean="0">
                <a:solidFill>
                  <a:srgbClr val="C00000"/>
                </a:solidFill>
              </a:rPr>
              <a:t> </a:t>
            </a:r>
            <a:r>
              <a:rPr lang="ru-RU" sz="6000" b="1" i="1" dirty="0" err="1" smtClean="0">
                <a:solidFill>
                  <a:srgbClr val="C00000"/>
                </a:solidFill>
              </a:rPr>
              <a:t>чаагай</a:t>
            </a:r>
            <a:r>
              <a:rPr lang="ru-RU" sz="6000" b="1" i="1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048588" name="TextBox 3"/>
          <p:cNvSpPr txBox="1"/>
          <p:nvPr/>
        </p:nvSpPr>
        <p:spPr>
          <a:xfrm>
            <a:off x="1463953" y="798939"/>
            <a:ext cx="962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образовательное учреждение  </a:t>
            </a:r>
          </a:p>
          <a:p>
            <a:pPr algn="ctr"/>
            <a:r>
              <a:rPr lang="ru-RU" sz="2000" b="1" dirty="0" smtClean="0"/>
              <a:t>«Центр дополнительного образования» города Кызыла</a:t>
            </a:r>
            <a:endParaRPr lang="ru-RU" sz="2000" b="1" dirty="0"/>
          </a:p>
        </p:txBody>
      </p:sp>
      <p:sp>
        <p:nvSpPr>
          <p:cNvPr id="1048589" name="TextBox 4"/>
          <p:cNvSpPr txBox="1"/>
          <p:nvPr/>
        </p:nvSpPr>
        <p:spPr>
          <a:xfrm>
            <a:off x="5518305" y="4610100"/>
            <a:ext cx="533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Подготовила: </a:t>
            </a:r>
            <a:r>
              <a:rPr lang="ru-RU" sz="2000" b="1" dirty="0" err="1" smtClean="0"/>
              <a:t>Манчын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Айдынмаа</a:t>
            </a:r>
            <a:r>
              <a:rPr lang="ru-RU" sz="2000" b="1" dirty="0" smtClean="0"/>
              <a:t> Антоновна,</a:t>
            </a:r>
            <a:r>
              <a:rPr lang="ru-RU" sz="2000" b="1" dirty="0">
                <a:solidFill>
                  <a:prstClr val="black"/>
                </a:solidFill>
              </a:rPr>
              <a:t> педагог  </a:t>
            </a:r>
            <a:r>
              <a:rPr lang="ru-RU" sz="2000" b="1" dirty="0" smtClean="0">
                <a:solidFill>
                  <a:prstClr val="black"/>
                </a:solidFill>
              </a:rPr>
              <a:t>дополнительного образования</a:t>
            </a:r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1048590" name="TextBox 5"/>
          <p:cNvSpPr txBox="1"/>
          <p:nvPr/>
        </p:nvSpPr>
        <p:spPr>
          <a:xfrm>
            <a:off x="4869712" y="6251944"/>
            <a:ext cx="20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Кызыл 2021</a:t>
            </a:r>
            <a:endParaRPr lang="ru-RU" dirty="0"/>
          </a:p>
        </p:txBody>
      </p:sp>
      <p:sp>
        <p:nvSpPr>
          <p:cNvPr id="1048591" name="TextBox 6"/>
          <p:cNvSpPr txBox="1"/>
          <p:nvPr/>
        </p:nvSpPr>
        <p:spPr>
          <a:xfrm>
            <a:off x="5086350" y="56769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Кызыл-202</a:t>
            </a:r>
            <a:r>
              <a:rPr lang="en-US" b="1" dirty="0" smtClean="0"/>
              <a:t>2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075170" y="933450"/>
            <a:ext cx="2983230" cy="2326769"/>
          </a:xfrm>
        </p:spPr>
      </p:pic>
      <p:pic>
        <p:nvPicPr>
          <p:cNvPr id="2097165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820" y="3412619"/>
            <a:ext cx="2964180" cy="2449873"/>
          </a:xfrm>
          <a:prstGeom prst="rect">
            <a:avLst/>
          </a:prstGeom>
        </p:spPr>
      </p:pic>
      <p:sp>
        <p:nvSpPr>
          <p:cNvPr id="1048604" name="TextBox 5"/>
          <p:cNvSpPr txBox="1"/>
          <p:nvPr/>
        </p:nvSpPr>
        <p:spPr>
          <a:xfrm>
            <a:off x="1181100" y="1085850"/>
            <a:ext cx="5894070" cy="463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Обряд «ЧОЛУШУУРУ» </a:t>
            </a:r>
            <a:r>
              <a:rPr lang="ru-RU" sz="4000" b="1" dirty="0" smtClean="0">
                <a:solidFill>
                  <a:srgbClr val="002060"/>
                </a:solidFill>
              </a:rPr>
              <a:t>- </a:t>
            </a:r>
            <a:r>
              <a:rPr lang="ru-RU" sz="3800" b="1" dirty="0" smtClean="0"/>
              <a:t>это обмен приветствиями. Младший старшему ( или женщина мужчине, если они ровесники) протягивает руки ладонями вниз.</a:t>
            </a:r>
            <a:endParaRPr lang="ru-RU" sz="3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004300" y="980609"/>
            <a:ext cx="1803400" cy="2401887"/>
          </a:xfrm>
        </p:spPr>
      </p:pic>
      <p:pic>
        <p:nvPicPr>
          <p:cNvPr id="2097167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20" y="1000344"/>
            <a:ext cx="2409131" cy="2007609"/>
          </a:xfrm>
          <a:prstGeom prst="rect">
            <a:avLst/>
          </a:prstGeom>
        </p:spPr>
      </p:pic>
      <p:sp>
        <p:nvSpPr>
          <p:cNvPr id="1048605" name="TextBox 2"/>
          <p:cNvSpPr txBox="1"/>
          <p:nvPr/>
        </p:nvSpPr>
        <p:spPr>
          <a:xfrm>
            <a:off x="1483681" y="1276350"/>
            <a:ext cx="4593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дни </a:t>
            </a:r>
            <a:r>
              <a:rPr lang="ru-RU" sz="2000" b="1" dirty="0" err="1" smtClean="0"/>
              <a:t>Шагаа</a:t>
            </a:r>
            <a:r>
              <a:rPr lang="ru-RU" sz="2000" b="1" dirty="0" smtClean="0"/>
              <a:t> взрослые и дети  любят играть в разные тувинские национальные игры. «</a:t>
            </a:r>
            <a:r>
              <a:rPr lang="ru-RU" sz="2000" b="1" dirty="0" err="1" smtClean="0"/>
              <a:t>тевек</a:t>
            </a:r>
            <a:r>
              <a:rPr lang="ru-RU" sz="2000" b="1" dirty="0" smtClean="0"/>
              <a:t>», «</a:t>
            </a:r>
            <a:r>
              <a:rPr lang="ru-RU" sz="2000" b="1" dirty="0" err="1" smtClean="0"/>
              <a:t>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адары</a:t>
            </a:r>
            <a:r>
              <a:rPr lang="ru-RU" sz="2000" b="1" dirty="0" smtClean="0"/>
              <a:t>», «</a:t>
            </a:r>
            <a:r>
              <a:rPr lang="ru-RU" sz="2000" b="1" dirty="0" err="1" smtClean="0"/>
              <a:t>кажык</a:t>
            </a:r>
            <a:r>
              <a:rPr lang="ru-RU" sz="2000" b="1" dirty="0" smtClean="0"/>
              <a:t>», «</a:t>
            </a:r>
            <a:r>
              <a:rPr lang="ru-RU" sz="2000" b="1" dirty="0" err="1" smtClean="0"/>
              <a:t>чинчи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чажырары</a:t>
            </a:r>
            <a:r>
              <a:rPr lang="ru-RU" sz="2000" b="1" dirty="0" smtClean="0"/>
              <a:t>» и т.д.</a:t>
            </a:r>
            <a:endParaRPr lang="ru-RU" sz="2000" b="1" dirty="0"/>
          </a:p>
        </p:txBody>
      </p:sp>
      <p:pic>
        <p:nvPicPr>
          <p:cNvPr id="2097168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266" y="3186647"/>
            <a:ext cx="1976438" cy="2580206"/>
          </a:xfrm>
          <a:prstGeom prst="rect">
            <a:avLst/>
          </a:prstGeom>
        </p:spPr>
      </p:pic>
      <p:pic>
        <p:nvPicPr>
          <p:cNvPr id="209716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2051" y="3600450"/>
            <a:ext cx="2286000" cy="1714500"/>
          </a:xfrm>
          <a:prstGeom prst="rect">
            <a:avLst/>
          </a:prstGeom>
        </p:spPr>
      </p:pic>
      <p:pic>
        <p:nvPicPr>
          <p:cNvPr id="209717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0364" y="4412455"/>
            <a:ext cx="2218511" cy="1471612"/>
          </a:xfrm>
          <a:prstGeom prst="rect">
            <a:avLst/>
          </a:prstGeom>
        </p:spPr>
      </p:pic>
      <p:pic>
        <p:nvPicPr>
          <p:cNvPr id="209717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4185" y="2736026"/>
            <a:ext cx="2190750" cy="1462326"/>
          </a:xfrm>
          <a:prstGeom prst="rect">
            <a:avLst/>
          </a:prstGeom>
        </p:spPr>
      </p:pic>
      <p:pic>
        <p:nvPicPr>
          <p:cNvPr id="209717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4821" y="3847085"/>
            <a:ext cx="1895370" cy="1585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8650" y="-1112247"/>
            <a:ext cx="11366836" cy="7855947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   </a:t>
            </a:r>
            <a:r>
              <a:rPr lang="ru-RU" sz="5000" b="1" i="1" dirty="0" err="1" smtClean="0">
                <a:solidFill>
                  <a:srgbClr val="C00000"/>
                </a:solidFill>
              </a:rPr>
              <a:t>Шагаа</a:t>
            </a:r>
            <a:r>
              <a:rPr lang="ru-RU" sz="5000" b="1" dirty="0" smtClean="0">
                <a:solidFill>
                  <a:srgbClr val="C00000"/>
                </a:solidFill>
              </a:rPr>
              <a:t> – </a:t>
            </a:r>
            <a:r>
              <a:rPr lang="ru-RU" sz="5000" b="1" dirty="0" smtClean="0">
                <a:solidFill>
                  <a:srgbClr val="7030A0"/>
                </a:solidFill>
              </a:rPr>
              <a:t>национальный праздник, знаменующий начало нового </a:t>
            </a:r>
            <a:br>
              <a:rPr lang="ru-RU" sz="5000" b="1" dirty="0" smtClean="0">
                <a:solidFill>
                  <a:srgbClr val="7030A0"/>
                </a:solidFill>
              </a:rPr>
            </a:br>
            <a:r>
              <a:rPr lang="ru-RU" sz="5000" b="1" dirty="0" smtClean="0">
                <a:solidFill>
                  <a:srgbClr val="7030A0"/>
                </a:solidFill>
              </a:rPr>
              <a:t>года и новой обновленной жизни</a:t>
            </a:r>
            <a:r>
              <a:rPr lang="ru-RU" sz="5400" b="1" dirty="0" smtClean="0">
                <a:solidFill>
                  <a:srgbClr val="7030A0"/>
                </a:solidFill>
              </a:rPr>
              <a:t>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900" y="3631883"/>
            <a:ext cx="2895600" cy="2045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18" y="934105"/>
            <a:ext cx="3449782" cy="4800600"/>
          </a:xfrm>
          <a:prstGeom prst="rect">
            <a:avLst/>
          </a:prstGeom>
        </p:spPr>
      </p:pic>
      <p:sp>
        <p:nvSpPr>
          <p:cNvPr id="1048596" name="TextBox 2"/>
          <p:cNvSpPr txBox="1"/>
          <p:nvPr/>
        </p:nvSpPr>
        <p:spPr>
          <a:xfrm>
            <a:off x="1619250" y="1333500"/>
            <a:ext cx="546735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/>
              <a:t>Двенадцать лет составляют один период. </a:t>
            </a:r>
          </a:p>
          <a:p>
            <a:pPr algn="ctr">
              <a:buNone/>
            </a:pPr>
            <a:r>
              <a:rPr lang="ru-RU" sz="2000" dirty="0"/>
              <a:t> Пять периодов – один цикл. Цикл равен 60 годам. </a:t>
            </a:r>
          </a:p>
          <a:p>
            <a:pPr algn="ctr">
              <a:buNone/>
            </a:pPr>
            <a:r>
              <a:rPr lang="ru-RU" sz="2000" dirty="0"/>
              <a:t>В течение цикла каждый из пяти периодов носит наименование одного из пяти элементов ( дерево, огонь, земля, железо, вода) </a:t>
            </a:r>
          </a:p>
          <a:p>
            <a:pPr algn="ctr">
              <a:buNone/>
            </a:pPr>
            <a:r>
              <a:rPr lang="ru-RU" sz="2000" dirty="0"/>
              <a:t>и название одного из цветов ( синий, красный, желтый, белый, черный).</a:t>
            </a:r>
          </a:p>
          <a:p>
            <a:pPr>
              <a:buNone/>
            </a:pPr>
            <a:r>
              <a:rPr lang="ru-RU" sz="2000" dirty="0"/>
              <a:t>  В буддийской традиции празднование Нового года приходится в разные годы на даты между концом января и серединой марта, на первое весеннее новолуние по лунному календарю.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"/>
          <p:cNvSpPr txBox="1"/>
          <p:nvPr/>
        </p:nvSpPr>
        <p:spPr>
          <a:xfrm>
            <a:off x="1295400" y="895350"/>
            <a:ext cx="6096000" cy="302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 smtClean="0">
                <a:solidFill>
                  <a:srgbClr val="C00000"/>
                </a:solidFill>
              </a:rPr>
              <a:t>Тигр</a:t>
            </a:r>
            <a:endParaRPr lang="zh-CN" altLang="en-US"/>
          </a:p>
          <a:p>
            <a:pPr algn="ctr"/>
            <a:r>
              <a:rPr lang="ru-RU" altLang="en-US" sz="2800" b="1" dirty="0" smtClean="0">
                <a:solidFill>
                  <a:srgbClr val="C00000"/>
                </a:solidFill>
              </a:rPr>
              <a:t>Год Быка мы провожаем, сразу в Тигра год вступаем –</a:t>
            </a:r>
            <a:endParaRPr lang="zh-CN" altLang="en-US"/>
          </a:p>
          <a:p>
            <a:pPr algn="ctr"/>
            <a:r>
              <a:rPr lang="ru-RU" altLang="en-US" sz="2800" b="1" dirty="0" smtClean="0">
                <a:solidFill>
                  <a:srgbClr val="C00000"/>
                </a:solidFill>
              </a:rPr>
              <a:t>Получаем мы взамен год для действий, перемен!</a:t>
            </a:r>
            <a:endParaRPr lang="zh-CN" altLang="en-US"/>
          </a:p>
          <a:p>
            <a:pPr algn="ctr"/>
            <a:r>
              <a:rPr lang="ru-RU" altLang="en-US" sz="2800" b="1" dirty="0" smtClean="0">
                <a:solidFill>
                  <a:srgbClr val="C00000"/>
                </a:solidFill>
              </a:rPr>
              <a:t>Тигру в мощи равных нет – это вождь, авторитет!</a:t>
            </a:r>
            <a:r>
              <a:rPr lang="ru-RU" sz="2400" b="1" dirty="0"/>
              <a:t> </a:t>
            </a:r>
            <a:endParaRPr lang="zh-CN" altLang="en-US"/>
          </a:p>
        </p:txBody>
      </p:sp>
      <p:pic>
        <p:nvPicPr>
          <p:cNvPr id="209715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1276350"/>
            <a:ext cx="3829050" cy="4114800"/>
          </a:xfrm>
          <a:prstGeom prst="rect">
            <a:avLst/>
          </a:prstGeom>
        </p:spPr>
      </p:pic>
      <p:pic>
        <p:nvPicPr>
          <p:cNvPr id="2097173" name="Рисунок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15" y="3920490"/>
            <a:ext cx="2362971" cy="1694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73250" y="1314449"/>
            <a:ext cx="3213100" cy="4381501"/>
          </a:xfrm>
        </p:spPr>
      </p:pic>
      <p:sp>
        <p:nvSpPr>
          <p:cNvPr id="1048598" name="TextBox 2"/>
          <p:cNvSpPr txBox="1"/>
          <p:nvPr/>
        </p:nvSpPr>
        <p:spPr>
          <a:xfrm>
            <a:off x="5628639" y="858083"/>
            <a:ext cx="4904423" cy="419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</a:rPr>
              <a:t>Чула</a:t>
            </a:r>
            <a:r>
              <a:rPr lang="ru-RU" sz="4400" b="1" dirty="0" smtClean="0">
                <a:solidFill>
                  <a:srgbClr val="002060"/>
                </a:solidFill>
              </a:rPr>
              <a:t>- </a:t>
            </a:r>
            <a:r>
              <a:rPr lang="ru-RU" sz="4400" b="1" dirty="0" err="1" smtClean="0"/>
              <a:t>возжигание</a:t>
            </a:r>
            <a:r>
              <a:rPr lang="ru-RU" sz="4400" b="1" dirty="0" smtClean="0"/>
              <a:t>                      лампад  у алтаря. Поднося </a:t>
            </a:r>
            <a:r>
              <a:rPr lang="ru-RU" sz="4400" b="1" dirty="0" err="1" smtClean="0"/>
              <a:t>чула</a:t>
            </a:r>
            <a:r>
              <a:rPr lang="ru-RU" sz="4400" b="1" dirty="0" smtClean="0"/>
              <a:t>, </a:t>
            </a:r>
          </a:p>
          <a:p>
            <a:r>
              <a:rPr lang="ru-RU" sz="4400" b="1" dirty="0" smtClean="0"/>
              <a:t>произносится благопожелания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75246" y="1715542"/>
            <a:ext cx="3354704" cy="3363218"/>
          </a:xfrm>
        </p:spPr>
      </p:pic>
      <p:sp>
        <p:nvSpPr>
          <p:cNvPr id="1048599" name="TextBox 2"/>
          <p:cNvSpPr txBox="1"/>
          <p:nvPr/>
        </p:nvSpPr>
        <p:spPr>
          <a:xfrm>
            <a:off x="1485900" y="781050"/>
            <a:ext cx="6824980" cy="56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</a:rPr>
              <a:t>Хужу</a:t>
            </a:r>
            <a:r>
              <a:rPr lang="ru-RU" sz="4400" b="1" dirty="0" smtClean="0">
                <a:solidFill>
                  <a:srgbClr val="002060"/>
                </a:solidFill>
              </a:rPr>
              <a:t>- </a:t>
            </a:r>
            <a:r>
              <a:rPr lang="ru-RU" sz="4000" b="1" dirty="0" smtClean="0"/>
              <a:t>это благовоние изготовлено по традиционному рецепту монастырей </a:t>
            </a:r>
            <a:r>
              <a:rPr lang="ru-RU" sz="4000" b="1" dirty="0"/>
              <a:t>Т</a:t>
            </a:r>
            <a:r>
              <a:rPr lang="ru-RU" sz="4000" b="1" dirty="0" smtClean="0"/>
              <a:t>ибета. Оно состоит из 25 ингредиентов, среди которых шафран, наги, красный и белый сандал и др.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50934" y="1110297"/>
            <a:ext cx="2242185" cy="2201863"/>
          </a:xfrm>
        </p:spPr>
      </p:pic>
      <p:pic>
        <p:nvPicPr>
          <p:cNvPr id="2097159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934" y="3603287"/>
            <a:ext cx="2319021" cy="2369704"/>
          </a:xfrm>
          <a:prstGeom prst="rect">
            <a:avLst/>
          </a:prstGeom>
        </p:spPr>
      </p:pic>
      <p:sp>
        <p:nvSpPr>
          <p:cNvPr id="1048600" name="TextBox 6"/>
          <p:cNvSpPr txBox="1"/>
          <p:nvPr/>
        </p:nvSpPr>
        <p:spPr>
          <a:xfrm>
            <a:off x="1483360" y="731520"/>
            <a:ext cx="7267574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err="1" smtClean="0">
                <a:solidFill>
                  <a:srgbClr val="C00000"/>
                </a:solidFill>
              </a:rPr>
              <a:t>Хадак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/>
              <a:t>ритуальный длинный шарф, один из популярных буддийских символов. Прежде всего это символ гостеприимства, чистоты и бескорыстия, дружеского и радушного отношения и сострадания. </a:t>
            </a:r>
            <a:r>
              <a:rPr lang="ru-RU" sz="2400" b="1" dirty="0" err="1" smtClean="0"/>
              <a:t>Хадак</a:t>
            </a:r>
            <a:r>
              <a:rPr lang="ru-RU" sz="2400" b="1" dirty="0" smtClean="0"/>
              <a:t> -это универсальный дар. Он может быть преподнесен по любому случаю.</a:t>
            </a:r>
            <a:endParaRPr lang="ru-RU" sz="2400" b="1" dirty="0"/>
          </a:p>
        </p:txBody>
      </p:sp>
      <p:sp>
        <p:nvSpPr>
          <p:cNvPr id="1048601" name="TextBox 7"/>
          <p:cNvSpPr txBox="1"/>
          <p:nvPr/>
        </p:nvSpPr>
        <p:spPr>
          <a:xfrm>
            <a:off x="1198880" y="3312160"/>
            <a:ext cx="7392670" cy="260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Белый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smtClean="0"/>
              <a:t>символ чистоты и доброты.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Синий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smtClean="0"/>
              <a:t>обозначает вечное синее небо.</a:t>
            </a:r>
          </a:p>
          <a:p>
            <a:r>
              <a:rPr lang="ru-RU" sz="2800" b="1" u="sng" dirty="0" smtClean="0">
                <a:solidFill>
                  <a:srgbClr val="FFC000"/>
                </a:solidFill>
              </a:rPr>
              <a:t>Желтый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smtClean="0"/>
              <a:t>символ плодородия, умножения и достатка. </a:t>
            </a:r>
            <a:endParaRPr lang="ru-RU" sz="2800" b="1" dirty="0"/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Красный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smtClean="0"/>
              <a:t> символ домашнего очага.</a:t>
            </a:r>
          </a:p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Зеленый</a:t>
            </a:r>
            <a:r>
              <a:rPr lang="ru-RU" sz="2800" b="1" u="sng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/>
              <a:t>роста и процветания.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2"/>
          <p:cNvSpPr txBox="1"/>
          <p:nvPr/>
        </p:nvSpPr>
        <p:spPr>
          <a:xfrm>
            <a:off x="1704975" y="4648200"/>
            <a:ext cx="843915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этот день положено есть до «полноты в желудке», чтобы в новом году жизнь была сытой, счастливой. Обязательно угощение молочными продуктами. </a:t>
            </a:r>
          </a:p>
        </p:txBody>
      </p:sp>
      <p:pic>
        <p:nvPicPr>
          <p:cNvPr id="2097160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214437"/>
            <a:ext cx="5715000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69225" y="1295399"/>
            <a:ext cx="2044450" cy="2178233"/>
          </a:xfrm>
        </p:spPr>
      </p:pic>
      <p:sp>
        <p:nvSpPr>
          <p:cNvPr id="1048603" name="TextBox 4"/>
          <p:cNvSpPr txBox="1"/>
          <p:nvPr/>
        </p:nvSpPr>
        <p:spPr>
          <a:xfrm>
            <a:off x="1314450" y="1295399"/>
            <a:ext cx="5276850" cy="519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Обряд «САН САЛЫРЫ»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/>
              <a:t>является важной и особой частью празднования «ШАГАА». Считается , что тот, кто примет участие в его проведении, тому в ново,  году будет благоволить добрые духи и божества, его ожидают успех и удача. Обряд «Сан </a:t>
            </a:r>
            <a:r>
              <a:rPr lang="ru-RU" sz="2400" b="1" dirty="0" err="1" smtClean="0"/>
              <a:t>салыры</a:t>
            </a:r>
            <a:r>
              <a:rPr lang="ru-RU" sz="2400" b="1" dirty="0" smtClean="0"/>
              <a:t>» осуществлял обычно шаман или лама, а пи их отсутствии старейшина рода, семейства или самый старший и уважаемый житель данной местности.</a:t>
            </a:r>
          </a:p>
        </p:txBody>
      </p:sp>
      <p:pic>
        <p:nvPicPr>
          <p:cNvPr id="2097162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0" y="1486782"/>
            <a:ext cx="2096224" cy="2132330"/>
          </a:xfrm>
          <a:prstGeom prst="rect">
            <a:avLst/>
          </a:prstGeom>
        </p:spPr>
      </p:pic>
      <p:pic>
        <p:nvPicPr>
          <p:cNvPr id="2097163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3836500"/>
            <a:ext cx="3166291" cy="2106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Шаг чаагай, </vt:lpstr>
      <vt:lpstr>   Шагаа – национальный праздник, знаменующий начало нового  года и новой обновленной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Шагаа</dc:title>
  <dc:creator>Пользователь</dc:creator>
  <cp:lastModifiedBy>USER</cp:lastModifiedBy>
  <cp:revision>1</cp:revision>
  <dcterms:created xsi:type="dcterms:W3CDTF">2008-12-31T19:44:53Z</dcterms:created>
  <dcterms:modified xsi:type="dcterms:W3CDTF">2022-02-03T03:55:50Z</dcterms:modified>
</cp:coreProperties>
</file>