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6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28AD-33EF-421C-9D31-43943CA8C8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7823-92B5-4F15-9EC1-0021D283FBB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9" b="27696"/>
          <a:stretch/>
        </p:blipFill>
        <p:spPr>
          <a:xfrm>
            <a:off x="251520" y="142519"/>
            <a:ext cx="3131840" cy="788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60" y="167381"/>
            <a:ext cx="1223070" cy="11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Ключевые моменты </a:t>
            </a:r>
            <a:r>
              <a:rPr lang="ru-RU" smtClean="0">
                <a:solidFill>
                  <a:schemeClr val="tx2"/>
                </a:solidFill>
              </a:rPr>
              <a:t>при добавлении  </a:t>
            </a:r>
            <a:r>
              <a:rPr lang="ru-RU" dirty="0" smtClean="0">
                <a:solidFill>
                  <a:schemeClr val="tx2"/>
                </a:solidFill>
              </a:rPr>
              <a:t>дополнительных общеобразовательных общеразвивающих программ (ДООП) в навигатор АИС «ПФДО»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589240"/>
            <a:ext cx="3528392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Методист МОЦ </a:t>
            </a:r>
          </a:p>
          <a:p>
            <a:r>
              <a:rPr lang="ru-RU" sz="2400" dirty="0" err="1" smtClean="0">
                <a:solidFill>
                  <a:schemeClr val="tx2"/>
                </a:solidFill>
              </a:rPr>
              <a:t>Хертек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Чинчи</a:t>
            </a:r>
            <a:r>
              <a:rPr lang="ru-RU" sz="2400" dirty="0" smtClean="0">
                <a:solidFill>
                  <a:schemeClr val="tx2"/>
                </a:solidFill>
              </a:rPr>
              <a:t> Юрьевна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6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8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268760"/>
            <a:ext cx="910850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56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910850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758184" y="3396485"/>
            <a:ext cx="475488" cy="343422"/>
          </a:xfrm>
          <a:custGeom>
            <a:avLst/>
            <a:gdLst>
              <a:gd name="connsiteX0" fmla="*/ 0 w 475488"/>
              <a:gd name="connsiteY0" fmla="*/ 32515 h 343422"/>
              <a:gd name="connsiteX1" fmla="*/ 246888 w 475488"/>
              <a:gd name="connsiteY1" fmla="*/ 343411 h 343422"/>
              <a:gd name="connsiteX2" fmla="*/ 429768 w 475488"/>
              <a:gd name="connsiteY2" fmla="*/ 23371 h 343422"/>
              <a:gd name="connsiteX3" fmla="*/ 457200 w 475488"/>
              <a:gd name="connsiteY3" fmla="*/ 23371 h 343422"/>
              <a:gd name="connsiteX4" fmla="*/ 466344 w 475488"/>
              <a:gd name="connsiteY4" fmla="*/ 14227 h 343422"/>
              <a:gd name="connsiteX5" fmla="*/ 466344 w 475488"/>
              <a:gd name="connsiteY5" fmla="*/ 14227 h 343422"/>
              <a:gd name="connsiteX6" fmla="*/ 475488 w 475488"/>
              <a:gd name="connsiteY6" fmla="*/ 32515 h 34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8" h="343422">
                <a:moveTo>
                  <a:pt x="0" y="32515"/>
                </a:moveTo>
                <a:cubicBezTo>
                  <a:pt x="87630" y="188725"/>
                  <a:pt x="175260" y="344935"/>
                  <a:pt x="246888" y="343411"/>
                </a:cubicBezTo>
                <a:cubicBezTo>
                  <a:pt x="318516" y="341887"/>
                  <a:pt x="394716" y="76711"/>
                  <a:pt x="429768" y="23371"/>
                </a:cubicBezTo>
                <a:cubicBezTo>
                  <a:pt x="464820" y="-29969"/>
                  <a:pt x="451104" y="24895"/>
                  <a:pt x="457200" y="23371"/>
                </a:cubicBezTo>
                <a:cubicBezTo>
                  <a:pt x="463296" y="21847"/>
                  <a:pt x="466344" y="14227"/>
                  <a:pt x="466344" y="14227"/>
                </a:cubicBezTo>
                <a:lnTo>
                  <a:pt x="466344" y="14227"/>
                </a:lnTo>
                <a:lnTo>
                  <a:pt x="475488" y="3251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785616" y="4159368"/>
            <a:ext cx="475488" cy="343422"/>
          </a:xfrm>
          <a:custGeom>
            <a:avLst/>
            <a:gdLst>
              <a:gd name="connsiteX0" fmla="*/ 0 w 475488"/>
              <a:gd name="connsiteY0" fmla="*/ 32515 h 343422"/>
              <a:gd name="connsiteX1" fmla="*/ 246888 w 475488"/>
              <a:gd name="connsiteY1" fmla="*/ 343411 h 343422"/>
              <a:gd name="connsiteX2" fmla="*/ 429768 w 475488"/>
              <a:gd name="connsiteY2" fmla="*/ 23371 h 343422"/>
              <a:gd name="connsiteX3" fmla="*/ 457200 w 475488"/>
              <a:gd name="connsiteY3" fmla="*/ 23371 h 343422"/>
              <a:gd name="connsiteX4" fmla="*/ 466344 w 475488"/>
              <a:gd name="connsiteY4" fmla="*/ 14227 h 343422"/>
              <a:gd name="connsiteX5" fmla="*/ 466344 w 475488"/>
              <a:gd name="connsiteY5" fmla="*/ 14227 h 343422"/>
              <a:gd name="connsiteX6" fmla="*/ 475488 w 475488"/>
              <a:gd name="connsiteY6" fmla="*/ 32515 h 34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8" h="343422">
                <a:moveTo>
                  <a:pt x="0" y="32515"/>
                </a:moveTo>
                <a:cubicBezTo>
                  <a:pt x="87630" y="188725"/>
                  <a:pt x="175260" y="344935"/>
                  <a:pt x="246888" y="343411"/>
                </a:cubicBezTo>
                <a:cubicBezTo>
                  <a:pt x="318516" y="341887"/>
                  <a:pt x="394716" y="76711"/>
                  <a:pt x="429768" y="23371"/>
                </a:cubicBezTo>
                <a:cubicBezTo>
                  <a:pt x="464820" y="-29969"/>
                  <a:pt x="451104" y="24895"/>
                  <a:pt x="457200" y="23371"/>
                </a:cubicBezTo>
                <a:cubicBezTo>
                  <a:pt x="463296" y="21847"/>
                  <a:pt x="466344" y="14227"/>
                  <a:pt x="466344" y="14227"/>
                </a:cubicBezTo>
                <a:lnTo>
                  <a:pt x="466344" y="14227"/>
                </a:lnTo>
                <a:lnTo>
                  <a:pt x="475488" y="3251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995936" y="5024089"/>
            <a:ext cx="475488" cy="343422"/>
          </a:xfrm>
          <a:custGeom>
            <a:avLst/>
            <a:gdLst>
              <a:gd name="connsiteX0" fmla="*/ 0 w 475488"/>
              <a:gd name="connsiteY0" fmla="*/ 32515 h 343422"/>
              <a:gd name="connsiteX1" fmla="*/ 246888 w 475488"/>
              <a:gd name="connsiteY1" fmla="*/ 343411 h 343422"/>
              <a:gd name="connsiteX2" fmla="*/ 429768 w 475488"/>
              <a:gd name="connsiteY2" fmla="*/ 23371 h 343422"/>
              <a:gd name="connsiteX3" fmla="*/ 457200 w 475488"/>
              <a:gd name="connsiteY3" fmla="*/ 23371 h 343422"/>
              <a:gd name="connsiteX4" fmla="*/ 466344 w 475488"/>
              <a:gd name="connsiteY4" fmla="*/ 14227 h 343422"/>
              <a:gd name="connsiteX5" fmla="*/ 466344 w 475488"/>
              <a:gd name="connsiteY5" fmla="*/ 14227 h 343422"/>
              <a:gd name="connsiteX6" fmla="*/ 475488 w 475488"/>
              <a:gd name="connsiteY6" fmla="*/ 32515 h 34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8" h="343422">
                <a:moveTo>
                  <a:pt x="0" y="32515"/>
                </a:moveTo>
                <a:cubicBezTo>
                  <a:pt x="87630" y="188725"/>
                  <a:pt x="175260" y="344935"/>
                  <a:pt x="246888" y="343411"/>
                </a:cubicBezTo>
                <a:cubicBezTo>
                  <a:pt x="318516" y="341887"/>
                  <a:pt x="394716" y="76711"/>
                  <a:pt x="429768" y="23371"/>
                </a:cubicBezTo>
                <a:cubicBezTo>
                  <a:pt x="464820" y="-29969"/>
                  <a:pt x="451104" y="24895"/>
                  <a:pt x="457200" y="23371"/>
                </a:cubicBezTo>
                <a:cubicBezTo>
                  <a:pt x="463296" y="21847"/>
                  <a:pt x="466344" y="14227"/>
                  <a:pt x="466344" y="14227"/>
                </a:cubicBezTo>
                <a:lnTo>
                  <a:pt x="466344" y="14227"/>
                </a:lnTo>
                <a:lnTo>
                  <a:pt x="475488" y="3251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929640" y="4471384"/>
            <a:ext cx="475488" cy="343422"/>
          </a:xfrm>
          <a:custGeom>
            <a:avLst/>
            <a:gdLst>
              <a:gd name="connsiteX0" fmla="*/ 0 w 475488"/>
              <a:gd name="connsiteY0" fmla="*/ 32515 h 343422"/>
              <a:gd name="connsiteX1" fmla="*/ 246888 w 475488"/>
              <a:gd name="connsiteY1" fmla="*/ 343411 h 343422"/>
              <a:gd name="connsiteX2" fmla="*/ 429768 w 475488"/>
              <a:gd name="connsiteY2" fmla="*/ 23371 h 343422"/>
              <a:gd name="connsiteX3" fmla="*/ 457200 w 475488"/>
              <a:gd name="connsiteY3" fmla="*/ 23371 h 343422"/>
              <a:gd name="connsiteX4" fmla="*/ 466344 w 475488"/>
              <a:gd name="connsiteY4" fmla="*/ 14227 h 343422"/>
              <a:gd name="connsiteX5" fmla="*/ 466344 w 475488"/>
              <a:gd name="connsiteY5" fmla="*/ 14227 h 343422"/>
              <a:gd name="connsiteX6" fmla="*/ 475488 w 475488"/>
              <a:gd name="connsiteY6" fmla="*/ 32515 h 34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88" h="343422">
                <a:moveTo>
                  <a:pt x="0" y="32515"/>
                </a:moveTo>
                <a:cubicBezTo>
                  <a:pt x="87630" y="188725"/>
                  <a:pt x="175260" y="344935"/>
                  <a:pt x="246888" y="343411"/>
                </a:cubicBezTo>
                <a:cubicBezTo>
                  <a:pt x="318516" y="341887"/>
                  <a:pt x="394716" y="76711"/>
                  <a:pt x="429768" y="23371"/>
                </a:cubicBezTo>
                <a:cubicBezTo>
                  <a:pt x="464820" y="-29969"/>
                  <a:pt x="451104" y="24895"/>
                  <a:pt x="457200" y="23371"/>
                </a:cubicBezTo>
                <a:cubicBezTo>
                  <a:pt x="463296" y="21847"/>
                  <a:pt x="466344" y="14227"/>
                  <a:pt x="466344" y="14227"/>
                </a:cubicBezTo>
                <a:lnTo>
                  <a:pt x="466344" y="14227"/>
                </a:lnTo>
                <a:lnTo>
                  <a:pt x="475488" y="3251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27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51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7152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направлении программы в </a:t>
            </a:r>
            <a:r>
              <a:rPr lang="ru-RU" b="1" dirty="0">
                <a:solidFill>
                  <a:schemeClr val="tx2"/>
                </a:solidFill>
              </a:rPr>
              <a:t>реестр бюджетных программ</a:t>
            </a:r>
            <a:r>
              <a:rPr lang="ru-RU" dirty="0">
                <a:solidFill>
                  <a:schemeClr val="tx2"/>
                </a:solidFill>
              </a:rPr>
              <a:t> первоначально она размещается на закладке </a:t>
            </a:r>
            <a:r>
              <a:rPr lang="ru-RU" b="1" dirty="0">
                <a:solidFill>
                  <a:schemeClr val="tx2"/>
                </a:solidFill>
              </a:rPr>
              <a:t>"Ожидающие". </a:t>
            </a:r>
            <a:r>
              <a:rPr lang="ru-RU" dirty="0">
                <a:solidFill>
                  <a:schemeClr val="tx2"/>
                </a:solidFill>
              </a:rPr>
              <a:t>После принятия </a:t>
            </a:r>
            <a:r>
              <a:rPr lang="ru-RU" b="1" dirty="0">
                <a:solidFill>
                  <a:schemeClr val="tx2"/>
                </a:solidFill>
              </a:rPr>
              <a:t>уполномоченным органом муниципалитета </a:t>
            </a:r>
            <a:r>
              <a:rPr lang="ru-RU" dirty="0">
                <a:solidFill>
                  <a:schemeClr val="tx2"/>
                </a:solidFill>
              </a:rPr>
              <a:t>(специально созданной комиссией) решения по бюджетной программе о включении её в реестр программ по муниципальному заданию данная программа переместится на вкладку </a:t>
            </a:r>
            <a:r>
              <a:rPr lang="ru-RU" b="1" dirty="0">
                <a:solidFill>
                  <a:schemeClr val="tx2"/>
                </a:solidFill>
              </a:rPr>
              <a:t>«Предпрофессиональные», «Значимые», «Иные» </a:t>
            </a:r>
            <a:r>
              <a:rPr lang="ru-RU" dirty="0">
                <a:solidFill>
                  <a:schemeClr val="tx2"/>
                </a:solidFill>
              </a:rPr>
              <a:t>или </a:t>
            </a:r>
            <a:r>
              <a:rPr lang="ru-RU" b="1">
                <a:solidFill>
                  <a:schemeClr val="tx2"/>
                </a:solidFill>
              </a:rPr>
              <a:t>«</a:t>
            </a:r>
            <a:r>
              <a:rPr lang="ru-RU" b="1" smtClean="0">
                <a:solidFill>
                  <a:schemeClr val="tx2"/>
                </a:solidFill>
              </a:rPr>
              <a:t>Не вошедшие </a:t>
            </a:r>
            <a:r>
              <a:rPr lang="ru-RU" b="1" dirty="0">
                <a:solidFill>
                  <a:schemeClr val="tx2"/>
                </a:solidFill>
              </a:rPr>
              <a:t>в реестр». </a:t>
            </a:r>
            <a:endParaRPr lang="ru-RU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9971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направлении программы в </a:t>
            </a:r>
            <a:r>
              <a:rPr lang="ru-RU" b="1" dirty="0">
                <a:solidFill>
                  <a:schemeClr val="tx2"/>
                </a:solidFill>
              </a:rPr>
              <a:t>реестр сертифицированных программ</a:t>
            </a:r>
            <a:r>
              <a:rPr lang="ru-RU" dirty="0">
                <a:solidFill>
                  <a:schemeClr val="tx2"/>
                </a:solidFill>
              </a:rPr>
              <a:t> первоначально она размещается на закладке </a:t>
            </a:r>
            <a:r>
              <a:rPr lang="ru-RU" b="1" dirty="0">
                <a:solidFill>
                  <a:schemeClr val="tx2"/>
                </a:solidFill>
              </a:rPr>
              <a:t>"Ожидающие сертификации". </a:t>
            </a:r>
            <a:r>
              <a:rPr lang="ru-RU" dirty="0">
                <a:solidFill>
                  <a:schemeClr val="tx2"/>
                </a:solidFill>
              </a:rPr>
              <a:t>После принятия решения </a:t>
            </a:r>
            <a:r>
              <a:rPr lang="ru-RU" b="1" dirty="0">
                <a:solidFill>
                  <a:schemeClr val="tx2"/>
                </a:solidFill>
              </a:rPr>
              <a:t>региональным оператором </a:t>
            </a:r>
            <a:r>
              <a:rPr lang="ru-RU" dirty="0">
                <a:solidFill>
                  <a:schemeClr val="tx2"/>
                </a:solidFill>
              </a:rPr>
              <a:t>по сертификации программы она переместится на вкладку </a:t>
            </a:r>
            <a:r>
              <a:rPr lang="ru-RU" b="1" dirty="0">
                <a:solidFill>
                  <a:schemeClr val="tx2"/>
                </a:solidFill>
              </a:rPr>
              <a:t>«Сертифицированные» </a:t>
            </a:r>
            <a:r>
              <a:rPr lang="ru-RU" dirty="0">
                <a:solidFill>
                  <a:schemeClr val="tx2"/>
                </a:solidFill>
              </a:rPr>
              <a:t>или «</a:t>
            </a:r>
            <a:r>
              <a:rPr lang="ru-RU" b="1" dirty="0">
                <a:solidFill>
                  <a:schemeClr val="tx2"/>
                </a:solidFill>
              </a:rPr>
              <a:t>Отказано в сертификации».</a:t>
            </a:r>
            <a:r>
              <a:rPr lang="ru-RU" dirty="0">
                <a:solidFill>
                  <a:schemeClr val="tx2"/>
                </a:solidFill>
              </a:rPr>
              <a:t> Программы на вкладке </a:t>
            </a:r>
            <a:r>
              <a:rPr lang="ru-RU" b="1" dirty="0">
                <a:solidFill>
                  <a:schemeClr val="tx2"/>
                </a:solidFill>
              </a:rPr>
              <a:t>«Ожидающие сертификации», </a:t>
            </a:r>
            <a:r>
              <a:rPr lang="ru-RU" dirty="0">
                <a:solidFill>
                  <a:schemeClr val="tx2"/>
                </a:solidFill>
              </a:rPr>
              <a:t>с которыми уже работает региональный оператор, окрашены красным цветом и недоступны для редактирования.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86158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направлении программы в </a:t>
            </a:r>
            <a:r>
              <a:rPr lang="ru-RU" b="1" dirty="0">
                <a:solidFill>
                  <a:schemeClr val="tx2"/>
                </a:solidFill>
              </a:rPr>
              <a:t>реестр платных программ </a:t>
            </a:r>
            <a:r>
              <a:rPr lang="ru-RU" dirty="0">
                <a:solidFill>
                  <a:schemeClr val="tx2"/>
                </a:solidFill>
              </a:rPr>
              <a:t>первоначально она размещается на закладке </a:t>
            </a:r>
            <a:r>
              <a:rPr lang="ru-RU" b="1" dirty="0">
                <a:solidFill>
                  <a:schemeClr val="tx2"/>
                </a:solidFill>
              </a:rPr>
              <a:t>"Ожидающие </a:t>
            </a:r>
            <a:r>
              <a:rPr lang="ru-RU" b="1" dirty="0" err="1">
                <a:solidFill>
                  <a:schemeClr val="tx2"/>
                </a:solidFill>
              </a:rPr>
              <a:t>модерации</a:t>
            </a:r>
            <a:r>
              <a:rPr lang="ru-RU" b="1" dirty="0" smtClean="0">
                <a:solidFill>
                  <a:schemeClr val="tx2"/>
                </a:solidFill>
              </a:rPr>
              <a:t>"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После </a:t>
            </a:r>
            <a:r>
              <a:rPr lang="ru-RU" dirty="0" err="1">
                <a:solidFill>
                  <a:schemeClr val="tx2"/>
                </a:solidFill>
              </a:rPr>
              <a:t>модерации</a:t>
            </a:r>
            <a:r>
              <a:rPr lang="ru-RU" dirty="0">
                <a:solidFill>
                  <a:schemeClr val="tx2"/>
                </a:solidFill>
              </a:rPr>
              <a:t> программы </a:t>
            </a:r>
            <a:r>
              <a:rPr lang="ru-RU" b="1" dirty="0">
                <a:solidFill>
                  <a:schemeClr val="tx2"/>
                </a:solidFill>
              </a:rPr>
              <a:t>региональным оператором,</a:t>
            </a:r>
            <a:r>
              <a:rPr lang="ru-RU" dirty="0">
                <a:solidFill>
                  <a:schemeClr val="tx2"/>
                </a:solidFill>
              </a:rPr>
              <a:t> она переместится на вкладку </a:t>
            </a:r>
            <a:r>
              <a:rPr lang="ru-RU" b="1" dirty="0">
                <a:solidFill>
                  <a:schemeClr val="tx2"/>
                </a:solidFill>
              </a:rPr>
              <a:t>«Прошедшие </a:t>
            </a:r>
            <a:r>
              <a:rPr lang="ru-RU" b="1" dirty="0" err="1">
                <a:solidFill>
                  <a:schemeClr val="tx2"/>
                </a:solidFill>
              </a:rPr>
              <a:t>модерацию</a:t>
            </a:r>
            <a:r>
              <a:rPr lang="ru-RU" b="1" dirty="0">
                <a:solidFill>
                  <a:schemeClr val="tx2"/>
                </a:solidFill>
              </a:rPr>
              <a:t>» </a:t>
            </a:r>
            <a:r>
              <a:rPr lang="ru-RU" dirty="0">
                <a:solidFill>
                  <a:schemeClr val="tx2"/>
                </a:solidFill>
              </a:rPr>
              <a:t>или </a:t>
            </a:r>
            <a:r>
              <a:rPr lang="ru-RU" b="1" dirty="0">
                <a:solidFill>
                  <a:schemeClr val="tx2"/>
                </a:solidFill>
              </a:rPr>
              <a:t>«Не прошедшие </a:t>
            </a:r>
            <a:r>
              <a:rPr lang="ru-RU" b="1" dirty="0" err="1">
                <a:solidFill>
                  <a:schemeClr val="tx2"/>
                </a:solidFill>
              </a:rPr>
              <a:t>модерацию</a:t>
            </a:r>
            <a:r>
              <a:rPr lang="ru-RU" b="1" dirty="0">
                <a:solidFill>
                  <a:schemeClr val="tx2"/>
                </a:solidFill>
              </a:rPr>
              <a:t>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0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/>
                </a:solidFill>
              </a:rPr>
              <a:t>Чтобы </a:t>
            </a:r>
            <a:r>
              <a:rPr lang="ru-RU" dirty="0">
                <a:solidFill>
                  <a:schemeClr val="tx2"/>
                </a:solidFill>
              </a:rPr>
              <a:t>добавить программу дополнительного образования в навигатор АИС "ПФДО", выберите пункт "Создать программу" в разделе «Программы» (если вы - поставщик образовательных услуг) или нажмите кнопку "Добавить программу" в разделе "Программы, созданные вами" (если вы - педагог).</a:t>
            </a:r>
          </a:p>
        </p:txBody>
      </p:sp>
    </p:spTree>
    <p:extLst>
      <p:ext uri="{BB962C8B-B14F-4D97-AF65-F5344CB8AC3E}">
        <p14:creationId xmlns:p14="http://schemas.microsoft.com/office/powerpoint/2010/main" val="75270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696" y="2420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</a:t>
            </a:r>
            <a:r>
              <a:rPr lang="ru-RU" dirty="0" smtClean="0">
                <a:solidFill>
                  <a:schemeClr val="tx2"/>
                </a:solidFill>
              </a:rPr>
              <a:t>внимание!!!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3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88832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Добавление программы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4924"/>
          <a:stretch/>
        </p:blipFill>
        <p:spPr bwMode="auto">
          <a:xfrm>
            <a:off x="35496" y="1628800"/>
            <a:ext cx="910850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74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268760"/>
            <a:ext cx="910850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01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9143999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2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1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9144000" cy="55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268760"/>
            <a:ext cx="910850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211960" y="4869160"/>
            <a:ext cx="33123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45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28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Ключевые моменты при добавлении  дополнительных общеобразовательных общеразвивающих программ (ДООП) в навигатор АИС «ПФДО»</vt:lpstr>
      <vt:lpstr>Презентация PowerPoint</vt:lpstr>
      <vt:lpstr>Добавление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2022-04-19T03:45:00Z</dcterms:created>
  <dcterms:modified xsi:type="dcterms:W3CDTF">2022-04-25T03:24:01Z</dcterms:modified>
</cp:coreProperties>
</file>