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82" r:id="rId4"/>
    <p:sldId id="306" r:id="rId5"/>
    <p:sldId id="305" r:id="rId6"/>
    <p:sldId id="301" r:id="rId7"/>
    <p:sldId id="303" r:id="rId8"/>
    <p:sldId id="304" r:id="rId9"/>
    <p:sldId id="297" r:id="rId10"/>
    <p:sldId id="270" r:id="rId11"/>
    <p:sldId id="275" r:id="rId12"/>
  </p:sldIdLst>
  <p:sldSz cx="12192000" cy="6858000"/>
  <p:notesSz cx="12192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634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43C8C-4F8C-4E26-9A91-1B2B4CEA3C41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EBA7-154C-4F89-AF17-A6858D44C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6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6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8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7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организовывалась консультационно-методическая  помощь по разработке дополнительных общеобразовательных общеразвивающих программ; организационно-техническая поддержка по заполнению навигатора,  добавлению программ, зачислению детей, обновлению программ, по получению сертификата ПФДО родителями и др. Проведены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выездные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консультации в муниципалитеты.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5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5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Ведется</a:t>
            </a:r>
            <a:r>
              <a:rPr lang="ru-RU" baseline="0" dirty="0" smtClean="0"/>
              <a:t> информационная работа, создана вкладка «МОЦ» на сайте ЦДО, где освещается о деятельности МОЦ, о внедрении ПФДО, размещена продукция информационно-разъяснительного характера о ПФДО (для детей и родителей), инструкции для педагогов по работе с АИС Навигатор ПФДО.</a:t>
            </a:r>
          </a:p>
          <a:p>
            <a:r>
              <a:rPr lang="ru-RU" dirty="0" smtClean="0"/>
              <a:t>В организациях оформлены информационные стенды, на сайтах организаций ведется информационная кампания об АИС «Навигатор дополнительного образования детей», системе персонифицированного финансирования дополнительного образования для педагогов, родителей, учащихся. </a:t>
            </a:r>
            <a:endParaRPr lang="ru-RU" baseline="0" dirty="0" smtClean="0"/>
          </a:p>
          <a:p>
            <a:r>
              <a:rPr lang="ru-RU" b="1" baseline="0" dirty="0" smtClean="0"/>
              <a:t>Главная цель </a:t>
            </a:r>
            <a:r>
              <a:rPr lang="ru-RU" baseline="0" dirty="0" smtClean="0"/>
              <a:t>– формирование позитивного образа модели ПФДО детей и обеспечение информационного сопровождения внедрения общедоступного навигатора.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5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отчетный период цели и задачи, поставленные перед</a:t>
            </a:r>
            <a:r>
              <a:rPr lang="ru-RU" baseline="0" dirty="0" smtClean="0"/>
              <a:t> МОЦ г. Кызыла  достигнуты показателей, исполнены 100%.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EBA7-154C-4F89-AF17-A6858D44C3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1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86194"/>
            <a:ext cx="12192000" cy="400685"/>
          </a:xfrm>
          <a:custGeom>
            <a:avLst/>
            <a:gdLst/>
            <a:ahLst/>
            <a:cxnLst/>
            <a:rect l="l" t="t" r="r" b="b"/>
            <a:pathLst>
              <a:path w="12192000" h="400684">
                <a:moveTo>
                  <a:pt x="12192000" y="0"/>
                </a:moveTo>
                <a:lnTo>
                  <a:pt x="0" y="0"/>
                </a:lnTo>
                <a:lnTo>
                  <a:pt x="0" y="400113"/>
                </a:lnTo>
                <a:lnTo>
                  <a:pt x="12192000" y="40011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6194"/>
            <a:ext cx="12192000" cy="400685"/>
          </a:xfrm>
          <a:custGeom>
            <a:avLst/>
            <a:gdLst/>
            <a:ahLst/>
            <a:cxnLst/>
            <a:rect l="l" t="t" r="r" b="b"/>
            <a:pathLst>
              <a:path w="12192000" h="400684">
                <a:moveTo>
                  <a:pt x="0" y="400113"/>
                </a:moveTo>
                <a:lnTo>
                  <a:pt x="12192000" y="400113"/>
                </a:lnTo>
                <a:lnTo>
                  <a:pt x="12192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8872" y="1093673"/>
            <a:ext cx="102469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0365" y="5668619"/>
            <a:ext cx="1693799" cy="95144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86194"/>
            <a:ext cx="12192000" cy="400685"/>
          </a:xfrm>
          <a:custGeom>
            <a:avLst/>
            <a:gdLst/>
            <a:ahLst/>
            <a:cxnLst/>
            <a:rect l="l" t="t" r="r" b="b"/>
            <a:pathLst>
              <a:path w="12192000" h="400684">
                <a:moveTo>
                  <a:pt x="12192000" y="0"/>
                </a:moveTo>
                <a:lnTo>
                  <a:pt x="0" y="0"/>
                </a:lnTo>
                <a:lnTo>
                  <a:pt x="0" y="400113"/>
                </a:lnTo>
                <a:lnTo>
                  <a:pt x="12192000" y="40011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86194"/>
            <a:ext cx="12192000" cy="400685"/>
          </a:xfrm>
          <a:custGeom>
            <a:avLst/>
            <a:gdLst/>
            <a:ahLst/>
            <a:cxnLst/>
            <a:rect l="l" t="t" r="r" b="b"/>
            <a:pathLst>
              <a:path w="12192000" h="400684">
                <a:moveTo>
                  <a:pt x="0" y="400113"/>
                </a:moveTo>
                <a:lnTo>
                  <a:pt x="12192000" y="400113"/>
                </a:lnTo>
                <a:lnTo>
                  <a:pt x="12192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5425" y="323799"/>
            <a:ext cx="9201150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439" y="1375105"/>
            <a:ext cx="11101120" cy="446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_mots_kyzyl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tyva.pfd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sdo-kyzyl.rtyva.ru/?page_id=1925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1" y="323799"/>
            <a:ext cx="80009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/>
              <a:t>Отчет о деятельности </a:t>
            </a:r>
            <a:r>
              <a:rPr sz="2400" dirty="0" err="1" smtClean="0"/>
              <a:t>Муниципальн</a:t>
            </a:r>
            <a:r>
              <a:rPr lang="ru-RU" sz="2400" dirty="0" smtClean="0"/>
              <a:t>ого</a:t>
            </a:r>
            <a:r>
              <a:rPr sz="2400" spc="-30" dirty="0" smtClean="0"/>
              <a:t> </a:t>
            </a:r>
            <a:r>
              <a:rPr sz="2400" dirty="0" err="1" smtClean="0"/>
              <a:t>опорн</a:t>
            </a:r>
            <a:r>
              <a:rPr lang="ru-RU" sz="2400" dirty="0" smtClean="0"/>
              <a:t>ого</a:t>
            </a:r>
            <a:r>
              <a:rPr sz="2400" spc="-20" dirty="0" smtClean="0"/>
              <a:t> </a:t>
            </a:r>
            <a:r>
              <a:rPr sz="2400" spc="-10" dirty="0" err="1" smtClean="0"/>
              <a:t>центр</a:t>
            </a:r>
            <a:r>
              <a:rPr lang="ru-RU" sz="2400" spc="-10" dirty="0" smtClean="0"/>
              <a:t>а</a:t>
            </a:r>
            <a:endParaRPr sz="2400" dirty="0"/>
          </a:p>
          <a:p>
            <a:pPr marL="90170" algn="ctr">
              <a:lnSpc>
                <a:spcPct val="100000"/>
              </a:lnSpc>
            </a:pPr>
            <a:r>
              <a:rPr lang="ru-RU" sz="2400" spc="-80" dirty="0" err="1" smtClean="0"/>
              <a:t>г.Кызыла</a:t>
            </a:r>
            <a:r>
              <a:rPr sz="2400" spc="-50" dirty="0" smtClean="0"/>
              <a:t> </a:t>
            </a:r>
            <a:r>
              <a:rPr sz="2400" spc="-10" dirty="0"/>
              <a:t>(МОЦ</a:t>
            </a:r>
            <a:r>
              <a:rPr sz="2400" spc="-10" dirty="0" smtClean="0"/>
              <a:t>)</a:t>
            </a:r>
            <a:r>
              <a:rPr lang="ru-RU" sz="2400" spc="-10" dirty="0" smtClean="0"/>
              <a:t> </a:t>
            </a:r>
            <a:r>
              <a:rPr lang="ru-RU" sz="2400" spc="-10" dirty="0" smtClean="0"/>
              <a:t>за 2021-202 учебный год</a:t>
            </a:r>
            <a:endParaRPr sz="2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8919"/>
              </p:ext>
            </p:extLst>
          </p:nvPr>
        </p:nvGraphicFramePr>
        <p:xfrm>
          <a:off x="6599681" y="3836289"/>
          <a:ext cx="5507354" cy="2664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430"/>
                <a:gridCol w="3209924"/>
              </a:tblGrid>
              <a:tr h="253365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1895"/>
                        </a:lnSpc>
                      </a:pPr>
                      <a:r>
                        <a:rPr sz="1600" b="1" spc="-10" dirty="0" err="1" smtClean="0">
                          <a:latin typeface="Times New Roman"/>
                          <a:cs typeface="Times New Roman"/>
                        </a:rPr>
                        <a:t>Кадровый</a:t>
                      </a:r>
                      <a:r>
                        <a:rPr sz="1600" b="1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latin typeface="Times New Roman"/>
                          <a:cs typeface="Times New Roman"/>
                        </a:rPr>
                        <a:t>состав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5609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b="1" spc="-10" smtClean="0">
                          <a:latin typeface="Times New Roman"/>
                          <a:cs typeface="Times New Roman"/>
                        </a:rPr>
                        <a:t>Руководитель</a:t>
                      </a:r>
                      <a:r>
                        <a:rPr sz="1400" b="1" spc="-25" smtClean="0">
                          <a:latin typeface="Times New Roman"/>
                          <a:cs typeface="Times New Roman"/>
                        </a:rPr>
                        <a:t> МОЦ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741680">
                        <a:lnSpc>
                          <a:spcPts val="1639"/>
                        </a:lnSpc>
                        <a:spcBef>
                          <a:spcPts val="55"/>
                        </a:spcBef>
                      </a:pP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Оюн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/>
                          <a:cs typeface="Times New Roman"/>
                        </a:rPr>
                        <a:t>Салимаа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Александровна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mtClean="0">
                          <a:latin typeface="Times New Roman"/>
                          <a:cs typeface="Times New Roman"/>
                        </a:rPr>
                        <a:t>Специалисты</a:t>
                      </a:r>
                      <a:r>
                        <a:rPr sz="1400" b="1" spc="-2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smtClean="0">
                          <a:latin typeface="Times New Roman"/>
                          <a:cs typeface="Times New Roman"/>
                        </a:rPr>
                        <a:t>МОЦ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14935">
                        <a:lnSpc>
                          <a:spcPts val="1639"/>
                        </a:lnSpc>
                        <a:spcBef>
                          <a:spcPts val="125"/>
                        </a:spcBef>
                      </a:pPr>
                      <a:r>
                        <a:rPr lang="ru-RU" sz="1400" spc="-10" dirty="0" err="1" smtClean="0">
                          <a:latin typeface="Times New Roman"/>
                          <a:cs typeface="Times New Roman"/>
                        </a:rPr>
                        <a:t>Мигир-оол</a:t>
                      </a:r>
                      <a:r>
                        <a:rPr lang="ru-RU" sz="1400" spc="-10" baseline="0" dirty="0" smtClean="0">
                          <a:latin typeface="Times New Roman"/>
                          <a:cs typeface="Times New Roman"/>
                        </a:rPr>
                        <a:t> Любовь </a:t>
                      </a:r>
                      <a:r>
                        <a:rPr lang="ru-RU" sz="1400" spc="-10" baseline="0" dirty="0" err="1" smtClean="0">
                          <a:latin typeface="Times New Roman"/>
                          <a:cs typeface="Times New Roman"/>
                        </a:rPr>
                        <a:t>Монгушовна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5" dirty="0" err="1" smtClean="0">
                          <a:latin typeface="Times New Roman"/>
                          <a:cs typeface="Times New Roman"/>
                        </a:rPr>
                        <a:t>Хертек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5" dirty="0" err="1" smtClean="0">
                          <a:latin typeface="Times New Roman"/>
                          <a:cs typeface="Times New Roman"/>
                        </a:rPr>
                        <a:t>Чинчи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Юрьевна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69215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10" smtClean="0">
                          <a:latin typeface="Times New Roman"/>
                          <a:cs typeface="Times New Roman"/>
                        </a:rPr>
                        <a:t>Телефон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9235450035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mtClean="0">
                          <a:latin typeface="Times New Roman"/>
                          <a:cs typeface="Times New Roman"/>
                        </a:rPr>
                        <a:t>Адрес</a:t>
                      </a:r>
                      <a:r>
                        <a:rPr sz="1400" b="1" spc="-1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mtClean="0">
                          <a:latin typeface="Times New Roman"/>
                          <a:cs typeface="Times New Roman"/>
                        </a:rPr>
                        <a:t>электронной</a:t>
                      </a:r>
                      <a:r>
                        <a:rPr sz="1400" b="1" spc="-1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smtClean="0">
                          <a:latin typeface="Times New Roman"/>
                          <a:cs typeface="Times New Roman"/>
                        </a:rPr>
                        <a:t>почты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400" spc="-10" dirty="0" smtClean="0">
                          <a:latin typeface="Times New Roman"/>
                          <a:cs typeface="Times New Roman"/>
                          <a:hlinkClick r:id="rId3"/>
                        </a:rPr>
                        <a:t>do_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  <a:hlinkClick r:id="rId3"/>
                        </a:rPr>
                        <a:t>mo</a:t>
                      </a:r>
                      <a:r>
                        <a:rPr lang="en-US" sz="1400" spc="-10" dirty="0" smtClean="0">
                          <a:latin typeface="Times New Roman"/>
                          <a:cs typeface="Times New Roman"/>
                          <a:hlinkClick r:id="rId3"/>
                        </a:rPr>
                        <a:t>ts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  <a:hlinkClick r:id="rId3"/>
                        </a:rPr>
                        <a:t>_</a:t>
                      </a:r>
                      <a:r>
                        <a:rPr lang="en-US" sz="1400" spc="-10" dirty="0" smtClean="0">
                          <a:latin typeface="Times New Roman"/>
                          <a:cs typeface="Times New Roman"/>
                          <a:hlinkClick r:id="rId3"/>
                        </a:rPr>
                        <a:t>kyzyl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  <a:hlinkClick r:id="rId3"/>
                        </a:rPr>
                        <a:t>@mail.ru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mtClean="0">
                          <a:latin typeface="Times New Roman"/>
                          <a:cs typeface="Times New Roman"/>
                        </a:rPr>
                        <a:t>Фактический</a:t>
                      </a:r>
                      <a:r>
                        <a:rPr sz="1400" b="1" spc="1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smtClean="0">
                          <a:latin typeface="Times New Roman"/>
                          <a:cs typeface="Times New Roman"/>
                        </a:rPr>
                        <a:t>адрес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502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667000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60" dirty="0" smtClean="0">
                          <a:latin typeface="Times New Roman"/>
                          <a:cs typeface="Times New Roman"/>
                        </a:rPr>
                        <a:t>Республика Тыва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г.</a:t>
                      </a:r>
                      <a:r>
                        <a:rPr lang="ru-RU" sz="1400" spc="-20" dirty="0" smtClean="0">
                          <a:latin typeface="Times New Roman"/>
                          <a:cs typeface="Times New Roman"/>
                        </a:rPr>
                        <a:t>Кызыл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ул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Ленина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spc="-25" dirty="0" smtClean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70712" y="1055065"/>
            <a:ext cx="10238740" cy="4414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43942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Документы,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регламентирующие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работу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МОЦ: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4965" marR="4568825" indent="-3429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800" dirty="0" smtClean="0">
                <a:latin typeface="Times New Roman"/>
                <a:cs typeface="Times New Roman"/>
              </a:rPr>
              <a:t>П</a:t>
            </a:r>
            <a:r>
              <a:rPr lang="ru-RU" sz="1800" dirty="0" err="1" smtClean="0">
                <a:latin typeface="Times New Roman"/>
                <a:cs typeface="Times New Roman"/>
              </a:rPr>
              <a:t>риказ</a:t>
            </a:r>
            <a:r>
              <a:rPr lang="ru-RU" sz="1800" dirty="0" smtClean="0">
                <a:latin typeface="Times New Roman"/>
                <a:cs typeface="Times New Roman"/>
              </a:rPr>
              <a:t> Министерства образования и науки РТ</a:t>
            </a:r>
            <a:r>
              <a:rPr lang="ru-RU" spc="95" dirty="0" smtClean="0">
                <a:latin typeface="Times New Roman"/>
                <a:cs typeface="Times New Roman"/>
              </a:rPr>
              <a:t> от 03</a:t>
            </a:r>
            <a:r>
              <a:rPr sz="1800" dirty="0" smtClean="0">
                <a:latin typeface="Times New Roman"/>
                <a:cs typeface="Times New Roman"/>
              </a:rPr>
              <a:t>.0</a:t>
            </a:r>
            <a:r>
              <a:rPr lang="ru-RU" dirty="0" smtClean="0">
                <a:latin typeface="Times New Roman"/>
                <a:cs typeface="Times New Roman"/>
              </a:rPr>
              <a:t>3.</a:t>
            </a:r>
            <a:r>
              <a:rPr sz="1800" dirty="0" smtClean="0">
                <a:latin typeface="Times New Roman"/>
                <a:cs typeface="Times New Roman"/>
              </a:rPr>
              <a:t>202</a:t>
            </a:r>
            <a:r>
              <a:rPr lang="ru-RU" sz="1800" dirty="0" smtClean="0">
                <a:latin typeface="Times New Roman"/>
                <a:cs typeface="Times New Roman"/>
              </a:rPr>
              <a:t>1</a:t>
            </a:r>
            <a:r>
              <a:rPr sz="1800" spc="85" dirty="0" smtClean="0">
                <a:latin typeface="Times New Roman"/>
                <a:cs typeface="Times New Roman"/>
              </a:rPr>
              <a:t>  </a:t>
            </a:r>
            <a:r>
              <a:rPr sz="1800" dirty="0" smtClean="0">
                <a:latin typeface="Times New Roman"/>
                <a:cs typeface="Times New Roman"/>
              </a:rPr>
              <a:t>№</a:t>
            </a:r>
            <a:r>
              <a:rPr lang="ru-RU" sz="1800" dirty="0" smtClean="0">
                <a:latin typeface="Times New Roman"/>
                <a:cs typeface="Times New Roman"/>
              </a:rPr>
              <a:t>263-д</a:t>
            </a:r>
            <a:r>
              <a:rPr sz="1800" spc="95" dirty="0" smtClean="0">
                <a:latin typeface="Times New Roman"/>
                <a:cs typeface="Times New Roman"/>
              </a:rPr>
              <a:t>  </a:t>
            </a:r>
            <a:r>
              <a:rPr sz="1800" dirty="0" smtClean="0">
                <a:latin typeface="Times New Roman"/>
                <a:cs typeface="Times New Roman"/>
              </a:rPr>
              <a:t>«О</a:t>
            </a:r>
            <a:r>
              <a:rPr lang="ru-RU" sz="1800" dirty="0" smtClean="0">
                <a:latin typeface="Times New Roman"/>
                <a:cs typeface="Times New Roman"/>
              </a:rPr>
              <a:t>б утверждении методических рекомендаций по созданию и функционированию</a:t>
            </a:r>
            <a:r>
              <a:rPr sz="1800" spc="90" dirty="0" smtClean="0">
                <a:latin typeface="Times New Roman"/>
                <a:cs typeface="Times New Roman"/>
              </a:rPr>
              <a:t>  </a:t>
            </a:r>
            <a:r>
              <a:rPr sz="1800" spc="-10" dirty="0" err="1" smtClean="0">
                <a:latin typeface="Times New Roman"/>
                <a:cs typeface="Times New Roman"/>
              </a:rPr>
              <a:t>муниципальн</a:t>
            </a:r>
            <a:r>
              <a:rPr lang="ru-RU" sz="1800" spc="-10" dirty="0" err="1" smtClean="0">
                <a:latin typeface="Times New Roman"/>
                <a:cs typeface="Times New Roman"/>
              </a:rPr>
              <a:t>ых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опорн</a:t>
            </a:r>
            <a:r>
              <a:rPr lang="ru-RU" sz="1800" dirty="0" err="1" smtClean="0">
                <a:latin typeface="Times New Roman"/>
                <a:cs typeface="Times New Roman"/>
              </a:rPr>
              <a:t>ых</a:t>
            </a:r>
            <a:r>
              <a:rPr sz="1800" spc="275" dirty="0" smtClean="0">
                <a:latin typeface="Times New Roman"/>
                <a:cs typeface="Times New Roman"/>
              </a:rPr>
              <a:t>  </a:t>
            </a:r>
            <a:r>
              <a:rPr sz="1800" dirty="0" err="1" smtClean="0">
                <a:latin typeface="Times New Roman"/>
                <a:cs typeface="Times New Roman"/>
              </a:rPr>
              <a:t>центр</a:t>
            </a:r>
            <a:r>
              <a:rPr lang="ru-RU" sz="1800" dirty="0" err="1" smtClean="0">
                <a:latin typeface="Times New Roman"/>
                <a:cs typeface="Times New Roman"/>
              </a:rPr>
              <a:t>ов</a:t>
            </a:r>
            <a:r>
              <a:rPr sz="1800" spc="280" dirty="0" smtClean="0">
                <a:latin typeface="Times New Roman"/>
                <a:cs typeface="Times New Roman"/>
              </a:rPr>
              <a:t>   </a:t>
            </a:r>
            <a:r>
              <a:rPr sz="1800" dirty="0" err="1" smtClean="0">
                <a:latin typeface="Times New Roman"/>
                <a:cs typeface="Times New Roman"/>
              </a:rPr>
              <a:t>дополнительного</a:t>
            </a:r>
            <a:r>
              <a:rPr sz="1800" spc="275" dirty="0" smtClean="0">
                <a:latin typeface="Times New Roman"/>
                <a:cs typeface="Times New Roman"/>
              </a:rPr>
              <a:t>   </a:t>
            </a:r>
            <a:r>
              <a:rPr sz="1800" spc="-10" dirty="0" err="1" smtClean="0">
                <a:latin typeface="Times New Roman"/>
                <a:cs typeface="Times New Roman"/>
              </a:rPr>
              <a:t>образования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детей</a:t>
            </a:r>
            <a:r>
              <a:rPr lang="ru-RU" sz="1800" spc="-10" dirty="0" smtClean="0">
                <a:latin typeface="Times New Roman"/>
                <a:cs typeface="Times New Roman"/>
              </a:rPr>
              <a:t> Республики Тыва</a:t>
            </a:r>
            <a:r>
              <a:rPr sz="1800" spc="-10" dirty="0" smtClean="0">
                <a:latin typeface="Times New Roman"/>
                <a:cs typeface="Times New Roman"/>
              </a:rPr>
              <a:t>»;</a:t>
            </a:r>
            <a:endParaRPr sz="1800" dirty="0" smtClean="0">
              <a:latin typeface="Times New Roman"/>
              <a:cs typeface="Times New Roman"/>
            </a:endParaRPr>
          </a:p>
          <a:p>
            <a:pPr marL="354965" marR="456819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ru-RU" sz="1800" dirty="0" smtClean="0">
                <a:latin typeface="Times New Roman"/>
                <a:cs typeface="Times New Roman"/>
              </a:rPr>
              <a:t>Постановление Мэрии г. Кызыла от 02.06.2021  №395  «О  создании  муниципального опорного   центра   дополнительного   образования детей»;</a:t>
            </a:r>
          </a:p>
          <a:p>
            <a:pPr marL="354965" marR="456819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ru-RU" sz="1800" dirty="0" smtClean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Приказ</a:t>
            </a:r>
            <a:r>
              <a:rPr sz="1800" spc="455" dirty="0" smtClean="0">
                <a:latin typeface="Times New Roman"/>
                <a:cs typeface="Times New Roman"/>
              </a:rPr>
              <a:t> </a:t>
            </a:r>
            <a:r>
              <a:rPr lang="ru-RU" sz="1800" spc="455" dirty="0" smtClean="0">
                <a:latin typeface="Times New Roman"/>
                <a:cs typeface="Times New Roman"/>
              </a:rPr>
              <a:t>«</a:t>
            </a:r>
            <a:r>
              <a:rPr lang="ru-RU" sz="1800" dirty="0" smtClean="0">
                <a:latin typeface="Times New Roman"/>
                <a:cs typeface="Times New Roman"/>
              </a:rPr>
              <a:t>Об организации работы Муниципального опорного центра</a:t>
            </a:r>
            <a:r>
              <a:rPr sz="1800" spc="-10" dirty="0" smtClean="0">
                <a:latin typeface="Times New Roman"/>
                <a:cs typeface="Times New Roman"/>
              </a:rPr>
              <a:t>»</a:t>
            </a:r>
            <a:r>
              <a:rPr lang="ru-RU" sz="1800" spc="-10" dirty="0" smtClean="0">
                <a:latin typeface="Times New Roman"/>
                <a:cs typeface="Times New Roman"/>
              </a:rPr>
              <a:t> МБОУ ДО ЦДО </a:t>
            </a:r>
            <a:r>
              <a:rPr lang="ru-RU" sz="1800" spc="-10" dirty="0" err="1" smtClean="0">
                <a:latin typeface="Times New Roman"/>
                <a:cs typeface="Times New Roman"/>
              </a:rPr>
              <a:t>г.Кызыла</a:t>
            </a:r>
            <a:r>
              <a:rPr lang="ru-RU" sz="1800" spc="-10" dirty="0" smtClean="0">
                <a:latin typeface="Times New Roman"/>
                <a:cs typeface="Times New Roman"/>
              </a:rPr>
              <a:t> от 02.06.2021г.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55" y="685800"/>
            <a:ext cx="3038297" cy="303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143"/>
            <a:ext cx="12192000" cy="708025"/>
          </a:xfrm>
          <a:custGeom>
            <a:avLst/>
            <a:gdLst/>
            <a:ahLst/>
            <a:cxnLst/>
            <a:rect l="l" t="t" r="r" b="b"/>
            <a:pathLst>
              <a:path w="12192000" h="708025">
                <a:moveTo>
                  <a:pt x="12192000" y="0"/>
                </a:moveTo>
                <a:lnTo>
                  <a:pt x="0" y="0"/>
                </a:lnTo>
                <a:lnTo>
                  <a:pt x="0" y="707885"/>
                </a:lnTo>
                <a:lnTo>
                  <a:pt x="12192000" y="70788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6143"/>
            <a:ext cx="12192000" cy="708025"/>
          </a:xfrm>
          <a:custGeom>
            <a:avLst/>
            <a:gdLst/>
            <a:ahLst/>
            <a:cxnLst/>
            <a:rect l="l" t="t" r="r" b="b"/>
            <a:pathLst>
              <a:path w="12192000" h="708025">
                <a:moveTo>
                  <a:pt x="0" y="707885"/>
                </a:moveTo>
                <a:lnTo>
                  <a:pt x="12192000" y="707885"/>
                </a:lnTo>
                <a:lnTo>
                  <a:pt x="12192000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5425" y="323799"/>
            <a:ext cx="92011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375"/>
              </a:lnSpc>
              <a:spcBef>
                <a:spcPts val="100"/>
              </a:spcBef>
            </a:pPr>
            <a:r>
              <a:rPr spc="-10" dirty="0"/>
              <a:t>Проведение</a:t>
            </a:r>
            <a:r>
              <a:rPr spc="-70" dirty="0"/>
              <a:t> </a:t>
            </a:r>
            <a:r>
              <a:rPr dirty="0" err="1"/>
              <a:t>конкурсных</a:t>
            </a:r>
            <a:r>
              <a:rPr spc="-60" dirty="0"/>
              <a:t> </a:t>
            </a:r>
            <a:r>
              <a:rPr spc="-10" dirty="0" err="1" smtClean="0"/>
              <a:t>мероприятий</a:t>
            </a:r>
            <a:endParaRPr spc="-10" dirty="0"/>
          </a:p>
          <a:p>
            <a:pPr algn="ctr">
              <a:lnSpc>
                <a:spcPts val="2375"/>
              </a:lnSpc>
            </a:pPr>
            <a:r>
              <a:rPr dirty="0" err="1"/>
              <a:t>для</a:t>
            </a:r>
            <a:r>
              <a:rPr spc="-20" dirty="0"/>
              <a:t> </a:t>
            </a:r>
            <a:r>
              <a:rPr spc="-20" dirty="0" err="1" smtClean="0"/>
              <a:t>педагог</a:t>
            </a:r>
            <a:r>
              <a:rPr lang="ru-RU" spc="-20" dirty="0" err="1" smtClean="0"/>
              <a:t>ических</a:t>
            </a:r>
            <a:r>
              <a:rPr lang="ru-RU" spc="-20" dirty="0" smtClean="0"/>
              <a:t> работников</a:t>
            </a:r>
            <a:endParaRPr spc="-10" dirty="0"/>
          </a:p>
        </p:txBody>
      </p:sp>
      <p:pic>
        <p:nvPicPr>
          <p:cNvPr id="23" name="Объект 2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71600"/>
            <a:ext cx="4525963" cy="4525963"/>
          </a:xfrm>
        </p:spPr>
      </p:pic>
      <p:pic>
        <p:nvPicPr>
          <p:cNvPr id="22" name="Объект 21"/>
          <p:cNvPicPr>
            <a:picLocks noGrp="1" noChangeAspect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3" y="2514600"/>
            <a:ext cx="5303837" cy="2983408"/>
          </a:xfrm>
        </p:spPr>
      </p:pic>
      <p:sp>
        <p:nvSpPr>
          <p:cNvPr id="24" name="Прямоугольник 23"/>
          <p:cNvSpPr/>
          <p:nvPr/>
        </p:nvSpPr>
        <p:spPr>
          <a:xfrm>
            <a:off x="838200" y="1447800"/>
            <a:ext cx="533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 «Лучшая реклама дополнительного образования»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4367" y="310133"/>
            <a:ext cx="1224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ВЫВОДЫ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1905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За</a:t>
            </a:r>
            <a:r>
              <a:rPr spc="-40" dirty="0"/>
              <a:t> </a:t>
            </a:r>
            <a:r>
              <a:rPr dirty="0"/>
              <a:t>отчетный</a:t>
            </a:r>
            <a:r>
              <a:rPr spc="-30" dirty="0"/>
              <a:t> </a:t>
            </a:r>
            <a:r>
              <a:rPr dirty="0"/>
              <a:t>период</a:t>
            </a:r>
            <a:r>
              <a:rPr spc="-20" dirty="0"/>
              <a:t> </a:t>
            </a:r>
            <a:r>
              <a:rPr dirty="0"/>
              <a:t>созданы</a:t>
            </a:r>
            <a:r>
              <a:rPr spc="-30" dirty="0"/>
              <a:t> </a:t>
            </a:r>
            <a:r>
              <a:rPr dirty="0"/>
              <a:t>условия</a:t>
            </a:r>
            <a:r>
              <a:rPr spc="-50" dirty="0"/>
              <a:t> </a:t>
            </a:r>
            <a:r>
              <a:rPr dirty="0"/>
              <a:t>для</a:t>
            </a:r>
            <a:r>
              <a:rPr spc="-45" dirty="0"/>
              <a:t> </a:t>
            </a:r>
            <a:r>
              <a:rPr dirty="0"/>
              <a:t>эффективной</a:t>
            </a:r>
            <a:r>
              <a:rPr spc="-35" dirty="0"/>
              <a:t> </a:t>
            </a:r>
            <a:r>
              <a:rPr dirty="0"/>
              <a:t>деятельности</a:t>
            </a:r>
            <a:r>
              <a:rPr spc="-25" dirty="0"/>
              <a:t> </a:t>
            </a:r>
            <a:r>
              <a:rPr spc="-20" dirty="0"/>
              <a:t>МОЦ, </a:t>
            </a:r>
            <a:r>
              <a:rPr dirty="0"/>
              <a:t>направленной</a:t>
            </a:r>
            <a:r>
              <a:rPr spc="-35" dirty="0"/>
              <a:t> </a:t>
            </a:r>
            <a:r>
              <a:rPr dirty="0"/>
              <a:t>на</a:t>
            </a:r>
            <a:r>
              <a:rPr spc="-60" dirty="0"/>
              <a:t> </a:t>
            </a:r>
            <a:r>
              <a:rPr dirty="0"/>
              <a:t>обеспечение</a:t>
            </a:r>
            <a:r>
              <a:rPr spc="-45" dirty="0"/>
              <a:t> </a:t>
            </a:r>
            <a:r>
              <a:rPr dirty="0"/>
              <a:t>эффективной</a:t>
            </a:r>
            <a:r>
              <a:rPr spc="-60" dirty="0"/>
              <a:t> </a:t>
            </a:r>
            <a:r>
              <a:rPr dirty="0" err="1"/>
              <a:t>системы</a:t>
            </a:r>
            <a:r>
              <a:rPr spc="-45" dirty="0"/>
              <a:t> </a:t>
            </a:r>
            <a:r>
              <a:rPr lang="ru-RU" spc="-45" dirty="0" smtClean="0"/>
              <a:t>взаимодействия</a:t>
            </a:r>
            <a:r>
              <a:rPr spc="-35" dirty="0" smtClean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dirty="0"/>
              <a:t>сфере</a:t>
            </a:r>
            <a:r>
              <a:rPr spc="-75" dirty="0"/>
              <a:t> </a:t>
            </a:r>
            <a:r>
              <a:rPr dirty="0"/>
              <a:t>дополнительного</a:t>
            </a:r>
            <a:r>
              <a:rPr spc="-30" dirty="0"/>
              <a:t> </a:t>
            </a:r>
            <a:r>
              <a:rPr dirty="0"/>
              <a:t>образования</a:t>
            </a:r>
            <a:r>
              <a:rPr spc="-55" dirty="0"/>
              <a:t> </a:t>
            </a:r>
            <a:r>
              <a:rPr spc="-10" dirty="0"/>
              <a:t>детей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по</a:t>
            </a:r>
            <a:r>
              <a:rPr spc="-40" dirty="0"/>
              <a:t> </a:t>
            </a:r>
            <a:r>
              <a:rPr dirty="0"/>
              <a:t>реализации</a:t>
            </a:r>
            <a:r>
              <a:rPr spc="-25" dirty="0"/>
              <a:t> </a:t>
            </a:r>
            <a:r>
              <a:rPr dirty="0"/>
              <a:t>современных,</a:t>
            </a:r>
            <a:r>
              <a:rPr spc="-20" dirty="0"/>
              <a:t> </a:t>
            </a:r>
            <a:r>
              <a:rPr dirty="0"/>
              <a:t>вариативных и</a:t>
            </a:r>
            <a:r>
              <a:rPr spc="-25" dirty="0"/>
              <a:t> </a:t>
            </a:r>
            <a:r>
              <a:rPr dirty="0"/>
              <a:t>востребованных</a:t>
            </a:r>
            <a:r>
              <a:rPr spc="-10" dirty="0"/>
              <a:t> дополнительных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00" y="2557398"/>
            <a:ext cx="10134600" cy="7489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33425" marR="5080" indent="-721360" algn="ctr">
              <a:lnSpc>
                <a:spcPts val="2820"/>
              </a:lnSpc>
              <a:spcBef>
                <a:spcPts val="240"/>
              </a:spcBef>
            </a:pPr>
            <a:r>
              <a:rPr sz="2400" dirty="0">
                <a:latin typeface="Times New Roman"/>
                <a:cs typeface="Times New Roman"/>
              </a:rPr>
              <a:t>общеобразовательных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различной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направленности, </a:t>
            </a:r>
            <a:r>
              <a:rPr sz="2400" dirty="0">
                <a:latin typeface="Times New Roman"/>
                <a:cs typeface="Times New Roman"/>
              </a:rPr>
              <a:t>внедрения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ПФДО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на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lang="ru-RU" sz="2400" spc="-65" dirty="0" smtClean="0">
                <a:latin typeface="Times New Roman"/>
                <a:cs typeface="Times New Roman"/>
              </a:rPr>
              <a:t>прикрепленных к МОЦ </a:t>
            </a:r>
            <a:r>
              <a:rPr sz="2400" spc="-10" dirty="0" err="1" smtClean="0">
                <a:latin typeface="Times New Roman"/>
                <a:cs typeface="Times New Roman"/>
              </a:rPr>
              <a:t>муниципалитет</a:t>
            </a:r>
            <a:r>
              <a:rPr lang="ru-RU" sz="2400" spc="-10" dirty="0" err="1" smtClean="0">
                <a:latin typeface="Times New Roman"/>
                <a:cs typeface="Times New Roman"/>
              </a:rPr>
              <a:t>ов</a:t>
            </a:r>
            <a:r>
              <a:rPr lang="ru-RU" sz="2400" spc="-1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4542" y="3406038"/>
            <a:ext cx="3471291" cy="3451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806" y="789559"/>
            <a:ext cx="237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91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Целью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деятельности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1726" y="789559"/>
            <a:ext cx="864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105" algn="l"/>
                <a:tab pos="2033270" algn="l"/>
                <a:tab pos="3152140" algn="l"/>
                <a:tab pos="4203700" algn="l"/>
                <a:tab pos="4792345" algn="l"/>
                <a:tab pos="6266180" algn="l"/>
                <a:tab pos="7809865" algn="l"/>
              </a:tabLst>
            </a:pPr>
            <a:r>
              <a:rPr sz="1800" b="1" spc="-25" dirty="0">
                <a:latin typeface="Times New Roman"/>
                <a:cs typeface="Times New Roman"/>
              </a:rPr>
              <a:t>МОЦ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Times New Roman"/>
                <a:cs typeface="Times New Roman"/>
              </a:rPr>
              <a:t>является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создание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условий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для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обеспечения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эффективной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системы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499" y="1063828"/>
            <a:ext cx="11751945" cy="30342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6550" marR="175895" algn="just">
              <a:lnSpc>
                <a:spcPct val="98900"/>
              </a:lnSpc>
              <a:spcBef>
                <a:spcPts val="125"/>
              </a:spcBef>
            </a:pPr>
            <a:r>
              <a:rPr sz="1800" dirty="0" err="1" smtClean="0">
                <a:latin typeface="Times New Roman"/>
                <a:cs typeface="Times New Roman"/>
              </a:rPr>
              <a:t>взаимодействия</a:t>
            </a:r>
            <a:r>
              <a:rPr sz="1800" spc="29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сфере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дополнительного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реализации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современных, </a:t>
            </a:r>
            <a:r>
              <a:rPr sz="1800" dirty="0">
                <a:latin typeface="Times New Roman"/>
                <a:cs typeface="Times New Roman"/>
              </a:rPr>
              <a:t>вариативных,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востребованных</a:t>
            </a:r>
            <a:r>
              <a:rPr sz="1800" spc="1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дополнительных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общеобразовательных</a:t>
            </a:r>
            <a:r>
              <a:rPr sz="1800" spc="1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программ</a:t>
            </a:r>
            <a:r>
              <a:rPr sz="1800" spc="1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различной</a:t>
            </a:r>
            <a:r>
              <a:rPr sz="1800" spc="13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направленности, </a:t>
            </a:r>
            <a:r>
              <a:rPr sz="1800" dirty="0">
                <a:latin typeface="Times New Roman"/>
                <a:cs typeface="Times New Roman"/>
              </a:rPr>
              <a:t>обеспечивающей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достижение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показателей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дополнительного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детей.</a:t>
            </a:r>
            <a:endParaRPr sz="18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latin typeface="Times New Roman"/>
                <a:cs typeface="Times New Roman"/>
              </a:rPr>
              <a:t>Задачами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деятельности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МОЦ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являются:</a:t>
            </a:r>
            <a:endParaRPr sz="1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0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2245360" algn="l"/>
                <a:tab pos="4135120" algn="l"/>
                <a:tab pos="7169784" algn="l"/>
                <a:tab pos="8648700" algn="l"/>
                <a:tab pos="10300335" algn="l"/>
                <a:tab pos="10571480" algn="l"/>
              </a:tabLst>
            </a:pPr>
            <a:r>
              <a:rPr sz="1800" spc="-10" dirty="0" err="1" smtClean="0">
                <a:latin typeface="Times New Roman"/>
                <a:cs typeface="Times New Roman"/>
              </a:rPr>
              <a:t>организационное</a:t>
            </a:r>
            <a:r>
              <a:rPr sz="1800" spc="-10" dirty="0" smtClean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информационное,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экспертно-консультационное,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 err="1" smtClean="0">
                <a:latin typeface="Times New Roman"/>
                <a:cs typeface="Times New Roman"/>
              </a:rPr>
              <a:t>методическое</a:t>
            </a:r>
            <a:r>
              <a:rPr sz="1800" dirty="0" smtClean="0">
                <a:latin typeface="Times New Roman"/>
                <a:cs typeface="Times New Roman"/>
              </a:rPr>
              <a:t>	</a:t>
            </a:r>
            <a:r>
              <a:rPr sz="1800" spc="-10" dirty="0" err="1" smtClean="0">
                <a:latin typeface="Times New Roman"/>
                <a:cs typeface="Times New Roman"/>
              </a:rPr>
              <a:t>сопровождение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latin typeface="Times New Roman"/>
                <a:cs typeface="Times New Roman"/>
              </a:rPr>
              <a:t>и мониторинг системы ДО</a:t>
            </a:r>
            <a:r>
              <a:rPr sz="1800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 прикрепленных к МОЦ муниципалитетов</a:t>
            </a:r>
            <a:r>
              <a:rPr sz="1800" spc="-10" dirty="0" smtClean="0">
                <a:latin typeface="Times New Roman"/>
                <a:cs typeface="Times New Roman"/>
              </a:rPr>
              <a:t>;</a:t>
            </a:r>
            <a:endParaRPr lang="ru-RU" sz="1800" spc="-1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0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2245360" algn="l"/>
                <a:tab pos="4135120" algn="l"/>
                <a:tab pos="7169784" algn="l"/>
                <a:tab pos="8648700" algn="l"/>
                <a:tab pos="10300335" algn="l"/>
                <a:tab pos="10571480" algn="l"/>
              </a:tabLst>
            </a:pPr>
            <a:endParaRPr lang="ru-RU" spc="-1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0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2245360" algn="l"/>
                <a:tab pos="4135120" algn="l"/>
                <a:tab pos="7169784" algn="l"/>
                <a:tab pos="8648700" algn="l"/>
                <a:tab pos="10300335" algn="l"/>
                <a:tab pos="10571480" algn="l"/>
              </a:tabLst>
            </a:pPr>
            <a:endParaRPr lang="ru-RU" sz="1800" spc="-1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0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2245360" algn="l"/>
                <a:tab pos="4135120" algn="l"/>
                <a:tab pos="7169784" algn="l"/>
                <a:tab pos="8648700" algn="l"/>
                <a:tab pos="10300335" algn="l"/>
                <a:tab pos="10571480" algn="l"/>
              </a:tabLst>
            </a:pPr>
            <a:endParaRPr lang="ru-RU" spc="-1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0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2245360" algn="l"/>
                <a:tab pos="4135120" algn="l"/>
                <a:tab pos="7169784" algn="l"/>
                <a:tab pos="8648700" algn="l"/>
                <a:tab pos="10300335" algn="l"/>
                <a:tab pos="10571480" algn="l"/>
              </a:tabLst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499" y="2905759"/>
            <a:ext cx="617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1635125" algn="l"/>
                <a:tab pos="3244850" algn="l"/>
                <a:tab pos="3554095" algn="l"/>
                <a:tab pos="5407660" algn="l"/>
              </a:tabLst>
            </a:pPr>
            <a:r>
              <a:rPr sz="1800" spc="-10" dirty="0">
                <a:latin typeface="Times New Roman"/>
                <a:cs typeface="Times New Roman"/>
              </a:rPr>
              <a:t>выявление,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формирование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распространение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лучших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399" y="2905759"/>
            <a:ext cx="683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96305">
              <a:lnSpc>
                <a:spcPct val="100000"/>
              </a:lnSpc>
              <a:spcBef>
                <a:spcPts val="100"/>
              </a:spcBef>
              <a:tabLst>
                <a:tab pos="1760855" algn="l"/>
                <a:tab pos="3546475" algn="l"/>
                <a:tab pos="5868035" algn="l"/>
              </a:tabLst>
            </a:pPr>
            <a:r>
              <a:rPr sz="1800" spc="-10" dirty="0" err="1" smtClean="0">
                <a:latin typeface="Times New Roman"/>
                <a:cs typeface="Times New Roman"/>
              </a:rPr>
              <a:t>практик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востребованных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дополнительных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общеобразовательных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программ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3446" y="2905759"/>
            <a:ext cx="4450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  <a:tabLst>
                <a:tab pos="497205" algn="l"/>
                <a:tab pos="1191895" algn="l"/>
                <a:tab pos="1321435" algn="l"/>
                <a:tab pos="2391410" algn="l"/>
                <a:tab pos="2867025" algn="l"/>
                <a:tab pos="4216400" algn="l"/>
                <a:tab pos="4315460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реализации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10" dirty="0">
                <a:latin typeface="Times New Roman"/>
                <a:cs typeface="Times New Roman"/>
              </a:rPr>
              <a:t>современных,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вариативных</a:t>
            </a:r>
            <a:r>
              <a:rPr sz="1800" dirty="0">
                <a:latin typeface="Times New Roman"/>
                <a:cs typeface="Times New Roman"/>
              </a:rPr>
              <a:t>		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 err="1" smtClean="0">
                <a:latin typeface="Times New Roman"/>
                <a:cs typeface="Times New Roman"/>
              </a:rPr>
              <a:t>различных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 err="1" smtClean="0">
                <a:latin typeface="Times New Roman"/>
                <a:cs typeface="Times New Roman"/>
              </a:rPr>
              <a:t>направленносте</a:t>
            </a:r>
            <a:r>
              <a:rPr lang="ru-RU" sz="1800" spc="-10" dirty="0" smtClean="0">
                <a:latin typeface="Times New Roman"/>
                <a:cs typeface="Times New Roman"/>
              </a:rPr>
              <a:t>й;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499" y="3454349"/>
            <a:ext cx="1175512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buSzPct val="72222"/>
              <a:buFont typeface="Symbol"/>
              <a:buChar char=""/>
              <a:tabLst>
                <a:tab pos="354965" algn="l"/>
                <a:tab pos="355600" algn="l"/>
              </a:tabLst>
            </a:pPr>
            <a:endParaRPr lang="ru-RU" sz="1800" dirty="0" smtClean="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buSzPct val="72222"/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800" dirty="0" err="1" smtClean="0">
                <a:latin typeface="Times New Roman"/>
                <a:cs typeface="Times New Roman"/>
              </a:rPr>
              <a:t>обеспечение</a:t>
            </a:r>
            <a:r>
              <a:rPr sz="1800" spc="5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профессионального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мастерства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компетенций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педагогов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других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участников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сферы </a:t>
            </a:r>
            <a:r>
              <a:rPr sz="1800" dirty="0">
                <a:latin typeface="Times New Roman"/>
                <a:cs typeface="Times New Roman"/>
              </a:rPr>
              <a:t>дополнительного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образования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детей</a:t>
            </a:r>
            <a:r>
              <a:rPr sz="1800" i="1" spc="-10" dirty="0" smtClean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1752600" algn="l"/>
                <a:tab pos="3808729" algn="l"/>
                <a:tab pos="4110990" algn="l"/>
                <a:tab pos="5944235" algn="l"/>
                <a:tab pos="7265670" algn="l"/>
                <a:tab pos="9075420" algn="l"/>
                <a:tab pos="10128250" algn="l"/>
              </a:tabLst>
            </a:pPr>
            <a:endParaRPr lang="ru-RU" sz="1800" spc="-1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SzPct val="72222"/>
              <a:buFont typeface="Symbol"/>
              <a:buChar char=""/>
              <a:tabLst>
                <a:tab pos="354965" algn="l"/>
                <a:tab pos="355600" algn="l"/>
                <a:tab pos="1752600" algn="l"/>
                <a:tab pos="3808729" algn="l"/>
                <a:tab pos="4110990" algn="l"/>
                <a:tab pos="5944235" algn="l"/>
                <a:tab pos="7265670" algn="l"/>
                <a:tab pos="9075420" algn="l"/>
                <a:tab pos="10128250" algn="l"/>
              </a:tabLst>
            </a:pPr>
            <a:r>
              <a:rPr sz="1800" spc="-10" dirty="0" err="1" smtClean="0">
                <a:latin typeface="Times New Roman"/>
                <a:cs typeface="Times New Roman"/>
              </a:rPr>
              <a:t>обеспечение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функционирования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содержательного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наполнения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муниципального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сегмента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общедоступного </a:t>
            </a:r>
            <a:r>
              <a:rPr sz="1800" dirty="0">
                <a:latin typeface="Times New Roman"/>
                <a:cs typeface="Times New Roman"/>
              </a:rPr>
              <a:t>регионального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навигатора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системе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образования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де</a:t>
            </a:r>
            <a:r>
              <a:rPr lang="ru-RU" sz="1800" dirty="0" err="1" smtClean="0">
                <a:latin typeface="Times New Roman"/>
                <a:cs typeface="Times New Roman"/>
              </a:rPr>
              <a:t>тей</a:t>
            </a:r>
            <a:r>
              <a:rPr sz="1800" spc="-10" dirty="0" smtClean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SzPct val="72222"/>
              <a:buFont typeface="Symbol"/>
              <a:buChar char=""/>
              <a:tabLst>
                <a:tab pos="354965" algn="l"/>
                <a:tab pos="355600" algn="l"/>
                <a:tab pos="3449320" algn="l"/>
                <a:tab pos="4695825" algn="l"/>
                <a:tab pos="5643880" algn="l"/>
                <a:tab pos="8194040" algn="l"/>
                <a:tab pos="10059670" algn="l"/>
              </a:tabLst>
            </a:pPr>
            <a:endParaRPr lang="ru-RU" sz="1800" spc="-10" dirty="0" smtClean="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SzPct val="72222"/>
              <a:buFont typeface="Symbol"/>
              <a:buChar char=""/>
              <a:tabLst>
                <a:tab pos="354965" algn="l"/>
                <a:tab pos="355600" algn="l"/>
                <a:tab pos="3449320" algn="l"/>
                <a:tab pos="4695825" algn="l"/>
                <a:tab pos="5643880" algn="l"/>
                <a:tab pos="8194040" algn="l"/>
                <a:tab pos="10059670" algn="l"/>
              </a:tabLst>
            </a:pPr>
            <a:r>
              <a:rPr sz="1800" spc="-10" dirty="0" err="1" smtClean="0">
                <a:latin typeface="Times New Roman"/>
                <a:cs typeface="Times New Roman"/>
              </a:rPr>
              <a:t>организационно-техническо</a:t>
            </a:r>
            <a:r>
              <a:rPr lang="ru-RU" sz="1800" spc="-10" dirty="0" smtClean="0">
                <a:latin typeface="Times New Roman"/>
                <a:cs typeface="Times New Roman"/>
              </a:rPr>
              <a:t>е </a:t>
            </a:r>
            <a:r>
              <a:rPr sz="1800" spc="-10" dirty="0" err="1" smtClean="0">
                <a:latin typeface="Times New Roman"/>
                <a:cs typeface="Times New Roman"/>
              </a:rPr>
              <a:t>внедрение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модели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персонифицированного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финансирования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дополнительного </a:t>
            </a:r>
            <a:r>
              <a:rPr sz="1800" dirty="0" err="1">
                <a:latin typeface="Times New Roman"/>
                <a:cs typeface="Times New Roman"/>
              </a:rPr>
              <a:t>образования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детей</a:t>
            </a:r>
            <a:r>
              <a:rPr lang="ru-RU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9737"/>
            <a:ext cx="12191999" cy="14846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-6350" y="141731"/>
            <a:ext cx="12204700" cy="554355"/>
            <a:chOff x="-6350" y="141731"/>
            <a:chExt cx="12204700" cy="5543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1731"/>
              <a:ext cx="12191999" cy="1478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289623"/>
              <a:ext cx="12192000" cy="400685"/>
            </a:xfrm>
            <a:custGeom>
              <a:avLst/>
              <a:gdLst/>
              <a:ahLst/>
              <a:cxnLst/>
              <a:rect l="l" t="t" r="r" b="b"/>
              <a:pathLst>
                <a:path w="12192000" h="400684">
                  <a:moveTo>
                    <a:pt x="12192000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12192000" y="40011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89623"/>
              <a:ext cx="12192000" cy="400685"/>
            </a:xfrm>
            <a:custGeom>
              <a:avLst/>
              <a:gdLst/>
              <a:ahLst/>
              <a:cxnLst/>
              <a:rect l="l" t="t" r="r" b="b"/>
              <a:pathLst>
                <a:path w="12192000" h="400684">
                  <a:moveTo>
                    <a:pt x="0" y="400113"/>
                  </a:moveTo>
                  <a:lnTo>
                    <a:pt x="12192000" y="40011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21758" y="307289"/>
            <a:ext cx="23501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Цель</a:t>
            </a:r>
            <a:r>
              <a:rPr spc="-4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задачи</a:t>
            </a:r>
            <a:r>
              <a:rPr spc="-55" dirty="0"/>
              <a:t> </a:t>
            </a:r>
            <a:r>
              <a:rPr spc="-25" dirty="0"/>
              <a:t>МОЦ</a:t>
            </a: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222" y="2487422"/>
            <a:ext cx="214579" cy="20866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41134" y="689737"/>
            <a:ext cx="0" cy="6168390"/>
          </a:xfrm>
          <a:custGeom>
            <a:avLst/>
            <a:gdLst/>
            <a:ahLst/>
            <a:cxnLst/>
            <a:rect l="l" t="t" r="r" b="b"/>
            <a:pathLst>
              <a:path h="6168390">
                <a:moveTo>
                  <a:pt x="0" y="0"/>
                </a:moveTo>
                <a:lnTo>
                  <a:pt x="0" y="6168262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222" y="3045841"/>
            <a:ext cx="214579" cy="2086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3474" y="3863340"/>
            <a:ext cx="214579" cy="20866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3474" y="4353052"/>
            <a:ext cx="214579" cy="2086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3474" y="4892547"/>
            <a:ext cx="214579" cy="20853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222" y="5472429"/>
            <a:ext cx="214579" cy="20862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3474" y="6040450"/>
            <a:ext cx="214579" cy="20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3799"/>
            <a:ext cx="10239375" cy="307777"/>
          </a:xfrm>
        </p:spPr>
        <p:txBody>
          <a:bodyPr/>
          <a:lstStyle/>
          <a:p>
            <a:pPr algn="ctr"/>
            <a:r>
              <a:rPr lang="ru-RU" dirty="0" smtClean="0"/>
              <a:t>Экспертиза дополнительных общеобразовательных общеразвивающих программ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11734800" cy="5943599"/>
          </a:xfrm>
        </p:spPr>
      </p:pic>
    </p:spTree>
    <p:extLst>
      <p:ext uri="{BB962C8B-B14F-4D97-AF65-F5344CB8AC3E}">
        <p14:creationId xmlns:p14="http://schemas.microsoft.com/office/powerpoint/2010/main" val="7779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3799"/>
            <a:ext cx="10058400" cy="307777"/>
          </a:xfrm>
        </p:spPr>
        <p:txBody>
          <a:bodyPr/>
          <a:lstStyle/>
          <a:p>
            <a:pPr algn="ctr"/>
            <a:r>
              <a:rPr lang="ru-RU" dirty="0" smtClean="0"/>
              <a:t>Экспертиза дополнительных общеобразовательных общеразвивающих программ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2595" r="639" b="3072"/>
          <a:stretch/>
        </p:blipFill>
        <p:spPr>
          <a:xfrm>
            <a:off x="457200" y="1773935"/>
            <a:ext cx="5422392" cy="35478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1676400"/>
            <a:ext cx="5303837" cy="3716468"/>
          </a:xfrm>
        </p:spPr>
      </p:pic>
    </p:spTree>
    <p:extLst>
      <p:ext uri="{BB962C8B-B14F-4D97-AF65-F5344CB8AC3E}">
        <p14:creationId xmlns:p14="http://schemas.microsoft.com/office/powerpoint/2010/main" val="383832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3799"/>
            <a:ext cx="10744200" cy="307777"/>
          </a:xfrm>
        </p:spPr>
        <p:txBody>
          <a:bodyPr/>
          <a:lstStyle/>
          <a:p>
            <a:pPr algn="ctr"/>
            <a:r>
              <a:rPr lang="ru-RU" dirty="0" smtClean="0"/>
              <a:t>Направленности дополнительных общеобразовательных общеразвивающих программ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10744200" cy="5791200"/>
          </a:xfrm>
        </p:spPr>
      </p:pic>
    </p:spTree>
    <p:extLst>
      <p:ext uri="{BB962C8B-B14F-4D97-AF65-F5344CB8AC3E}">
        <p14:creationId xmlns:p14="http://schemas.microsoft.com/office/powerpoint/2010/main" val="296389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9148"/>
            <a:ext cx="12249150" cy="6858000"/>
            <a:chOff x="-28575" y="0"/>
            <a:chExt cx="1224915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20443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39">
                  <a:moveTo>
                    <a:pt x="12192000" y="0"/>
                  </a:moveTo>
                  <a:lnTo>
                    <a:pt x="0" y="14859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314667"/>
            <a:ext cx="12192000" cy="973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290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Работа с и</a:t>
            </a:r>
            <a:r>
              <a:rPr sz="2000" b="1" dirty="0" err="1" smtClean="0">
                <a:latin typeface="Times New Roman"/>
                <a:cs typeface="Times New Roman"/>
              </a:rPr>
              <a:t>нформационны</a:t>
            </a:r>
            <a:r>
              <a:rPr lang="ru-RU" sz="2000" b="1" dirty="0" smtClean="0">
                <a:latin typeface="Times New Roman"/>
                <a:cs typeface="Times New Roman"/>
              </a:rPr>
              <a:t>м</a:t>
            </a:r>
            <a:r>
              <a:rPr sz="2000" b="1" spc="-120" dirty="0" smtClean="0"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latin typeface="Times New Roman"/>
                <a:cs typeface="Times New Roman"/>
              </a:rPr>
              <a:t>портал</a:t>
            </a:r>
            <a:r>
              <a:rPr lang="ru-RU" sz="2000" b="1" spc="-10" dirty="0" smtClean="0">
                <a:latin typeface="Times New Roman"/>
                <a:cs typeface="Times New Roman"/>
              </a:rPr>
              <a:t>ом</a:t>
            </a:r>
            <a:endParaRPr sz="2000" dirty="0">
              <a:latin typeface="Times New Roman"/>
              <a:cs typeface="Times New Roman"/>
            </a:endParaRPr>
          </a:p>
          <a:p>
            <a:pPr marL="3575050" marR="3569335" algn="ctr">
              <a:lnSpc>
                <a:spcPts val="2400"/>
              </a:lnSpc>
              <a:spcBef>
                <a:spcPts val="60"/>
              </a:spcBef>
            </a:pPr>
            <a:r>
              <a:rPr sz="2000" b="1" dirty="0">
                <a:latin typeface="Times New Roman"/>
                <a:cs typeface="Times New Roman"/>
              </a:rPr>
              <a:t>«</a:t>
            </a:r>
            <a:r>
              <a:rPr sz="2000" b="1" dirty="0" err="1">
                <a:latin typeface="Times New Roman"/>
                <a:cs typeface="Times New Roman"/>
              </a:rPr>
              <a:t>Навигатор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lang="ru-RU" sz="2000" b="1" spc="-65" dirty="0" smtClean="0">
                <a:latin typeface="Times New Roman"/>
                <a:cs typeface="Times New Roman"/>
              </a:rPr>
              <a:t>ПФДО Тыва</a:t>
            </a:r>
            <a:r>
              <a:rPr sz="2000" b="1" spc="-10" smtClean="0">
                <a:latin typeface="Times New Roman"/>
                <a:cs typeface="Times New Roman"/>
              </a:rPr>
              <a:t>» </a:t>
            </a:r>
            <a:r>
              <a:rPr lang="en-US" sz="2000" b="1" spc="-10" dirty="0" smtClean="0">
                <a:latin typeface="Times New Roman"/>
                <a:cs typeface="Times New Roman"/>
                <a:hlinkClick r:id="rId4"/>
              </a:rPr>
              <a:t>https://tyva.pfdo.ru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5233" y="2040889"/>
            <a:ext cx="405130" cy="416559"/>
            <a:chOff x="1745233" y="2040889"/>
            <a:chExt cx="405130" cy="416559"/>
          </a:xfrm>
        </p:grpSpPr>
        <p:sp>
          <p:nvSpPr>
            <p:cNvPr id="7" name="object 7"/>
            <p:cNvSpPr/>
            <p:nvPr/>
          </p:nvSpPr>
          <p:spPr>
            <a:xfrm>
              <a:off x="1751583" y="2047239"/>
              <a:ext cx="392430" cy="403860"/>
            </a:xfrm>
            <a:custGeom>
              <a:avLst/>
              <a:gdLst/>
              <a:ahLst/>
              <a:cxnLst/>
              <a:rect l="l" t="t" r="r" b="b"/>
              <a:pathLst>
                <a:path w="392430" h="403860">
                  <a:moveTo>
                    <a:pt x="391922" y="0"/>
                  </a:moveTo>
                  <a:lnTo>
                    <a:pt x="0" y="0"/>
                  </a:lnTo>
                  <a:lnTo>
                    <a:pt x="195961" y="403733"/>
                  </a:lnTo>
                  <a:lnTo>
                    <a:pt x="391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51583" y="2047239"/>
              <a:ext cx="392430" cy="403860"/>
            </a:xfrm>
            <a:custGeom>
              <a:avLst/>
              <a:gdLst/>
              <a:ahLst/>
              <a:cxnLst/>
              <a:rect l="l" t="t" r="r" b="b"/>
              <a:pathLst>
                <a:path w="392430" h="403860">
                  <a:moveTo>
                    <a:pt x="391922" y="0"/>
                  </a:moveTo>
                  <a:lnTo>
                    <a:pt x="195961" y="403733"/>
                  </a:lnTo>
                  <a:lnTo>
                    <a:pt x="0" y="0"/>
                  </a:lnTo>
                  <a:lnTo>
                    <a:pt x="391922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822441" y="2051430"/>
            <a:ext cx="405130" cy="416559"/>
            <a:chOff x="5822441" y="2051430"/>
            <a:chExt cx="405130" cy="416559"/>
          </a:xfrm>
        </p:grpSpPr>
        <p:sp>
          <p:nvSpPr>
            <p:cNvPr id="10" name="object 10"/>
            <p:cNvSpPr/>
            <p:nvPr/>
          </p:nvSpPr>
          <p:spPr>
            <a:xfrm>
              <a:off x="5828791" y="2057780"/>
              <a:ext cx="392430" cy="403860"/>
            </a:xfrm>
            <a:custGeom>
              <a:avLst/>
              <a:gdLst/>
              <a:ahLst/>
              <a:cxnLst/>
              <a:rect l="l" t="t" r="r" b="b"/>
              <a:pathLst>
                <a:path w="392429" h="403860">
                  <a:moveTo>
                    <a:pt x="391922" y="0"/>
                  </a:moveTo>
                  <a:lnTo>
                    <a:pt x="0" y="0"/>
                  </a:lnTo>
                  <a:lnTo>
                    <a:pt x="195961" y="403733"/>
                  </a:lnTo>
                  <a:lnTo>
                    <a:pt x="391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8791" y="2057780"/>
              <a:ext cx="392430" cy="403860"/>
            </a:xfrm>
            <a:custGeom>
              <a:avLst/>
              <a:gdLst/>
              <a:ahLst/>
              <a:cxnLst/>
              <a:rect l="l" t="t" r="r" b="b"/>
              <a:pathLst>
                <a:path w="392429" h="403860">
                  <a:moveTo>
                    <a:pt x="391922" y="0"/>
                  </a:moveTo>
                  <a:lnTo>
                    <a:pt x="195961" y="403733"/>
                  </a:lnTo>
                  <a:lnTo>
                    <a:pt x="0" y="0"/>
                  </a:lnTo>
                  <a:lnTo>
                    <a:pt x="391922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697719" y="2027682"/>
            <a:ext cx="405130" cy="416559"/>
            <a:chOff x="9697719" y="2027682"/>
            <a:chExt cx="405130" cy="416559"/>
          </a:xfrm>
        </p:grpSpPr>
        <p:sp>
          <p:nvSpPr>
            <p:cNvPr id="13" name="object 13"/>
            <p:cNvSpPr/>
            <p:nvPr/>
          </p:nvSpPr>
          <p:spPr>
            <a:xfrm>
              <a:off x="9704069" y="2034032"/>
              <a:ext cx="392430" cy="403860"/>
            </a:xfrm>
            <a:custGeom>
              <a:avLst/>
              <a:gdLst/>
              <a:ahLst/>
              <a:cxnLst/>
              <a:rect l="l" t="t" r="r" b="b"/>
              <a:pathLst>
                <a:path w="392429" h="403860">
                  <a:moveTo>
                    <a:pt x="391922" y="0"/>
                  </a:moveTo>
                  <a:lnTo>
                    <a:pt x="0" y="0"/>
                  </a:lnTo>
                  <a:lnTo>
                    <a:pt x="195960" y="403732"/>
                  </a:lnTo>
                  <a:lnTo>
                    <a:pt x="391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04069" y="2034032"/>
              <a:ext cx="392430" cy="403860"/>
            </a:xfrm>
            <a:custGeom>
              <a:avLst/>
              <a:gdLst/>
              <a:ahLst/>
              <a:cxnLst/>
              <a:rect l="l" t="t" r="r" b="b"/>
              <a:pathLst>
                <a:path w="392429" h="403860">
                  <a:moveTo>
                    <a:pt x="391922" y="0"/>
                  </a:moveTo>
                  <a:lnTo>
                    <a:pt x="195960" y="403732"/>
                  </a:lnTo>
                  <a:lnTo>
                    <a:pt x="0" y="0"/>
                  </a:lnTo>
                  <a:lnTo>
                    <a:pt x="391922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2262" y="2866770"/>
            <a:ext cx="3484245" cy="21024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Работа с 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информационны</a:t>
            </a:r>
            <a:r>
              <a:rPr lang="ru-RU" sz="2000" spc="-10" dirty="0" smtClean="0">
                <a:latin typeface="Times New Roman"/>
                <a:cs typeface="Times New Roman"/>
              </a:rPr>
              <a:t>м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портал</a:t>
            </a:r>
            <a:r>
              <a:rPr lang="ru-RU" sz="2000" spc="-10" dirty="0" smtClean="0">
                <a:latin typeface="Times New Roman"/>
                <a:cs typeface="Times New Roman"/>
              </a:rPr>
              <a:t>ом</a:t>
            </a:r>
            <a:r>
              <a:rPr sz="2000" spc="-10" dirty="0" smtClean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котором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содержится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информация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о</a:t>
            </a:r>
            <a:r>
              <a:rPr lang="ru-RU" sz="2000" spc="-65" dirty="0" smtClean="0">
                <a:latin typeface="Times New Roman"/>
                <a:cs typeface="Times New Roman"/>
              </a:rPr>
              <a:t>б объединениях</a:t>
            </a:r>
            <a:r>
              <a:rPr sz="2000" spc="-10" dirty="0" smtClean="0">
                <a:latin typeface="Times New Roman"/>
                <a:cs typeface="Times New Roman"/>
              </a:rPr>
              <a:t>,</a:t>
            </a:r>
            <a:r>
              <a:rPr sz="2000" spc="-65" dirty="0" smtClean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секциях</a:t>
            </a:r>
            <a:r>
              <a:rPr sz="2000" spc="-10" dirty="0" smtClean="0">
                <a:latin typeface="Times New Roman"/>
                <a:cs typeface="Times New Roman"/>
              </a:rPr>
              <a:t>,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сведения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об </a:t>
            </a:r>
            <a:r>
              <a:rPr sz="2000" spc="-10" dirty="0">
                <a:latin typeface="Times New Roman"/>
                <a:cs typeface="Times New Roman"/>
              </a:rPr>
              <a:t>образовательных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программах</a:t>
            </a:r>
            <a:endParaRPr sz="2000" dirty="0">
              <a:latin typeface="Times New Roman"/>
              <a:cs typeface="Times New Roman"/>
            </a:endParaRPr>
          </a:p>
          <a:p>
            <a:pPr marL="951230">
              <a:lnSpc>
                <a:spcPts val="1885"/>
              </a:lnSpc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муниципалитете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2872" y="2884169"/>
            <a:ext cx="6672327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175" algn="ctr">
              <a:lnSpc>
                <a:spcPct val="100099"/>
              </a:lnSpc>
              <a:spcBef>
                <a:spcPts val="95"/>
              </a:spcBef>
            </a:pPr>
            <a:r>
              <a:rPr lang="ru-RU" sz="2400" dirty="0" smtClean="0">
                <a:latin typeface="Times New Roman"/>
                <a:cs typeface="Times New Roman"/>
              </a:rPr>
              <a:t>Заполнение муниципального сегмента навигатора:</a:t>
            </a:r>
          </a:p>
          <a:p>
            <a:pPr marL="12700" marR="5080" indent="-3175" algn="ctr">
              <a:lnSpc>
                <a:spcPct val="100099"/>
              </a:lnSpc>
              <a:spcBef>
                <a:spcPts val="95"/>
              </a:spcBef>
            </a:pPr>
            <a:r>
              <a:rPr lang="ru-RU" sz="2400" dirty="0" smtClean="0">
                <a:latin typeface="Times New Roman"/>
                <a:cs typeface="Times New Roman"/>
              </a:rPr>
              <a:t>- добавление программ</a:t>
            </a:r>
          </a:p>
          <a:p>
            <a:pPr marL="12700" marR="5080" indent="-3175" algn="ctr">
              <a:lnSpc>
                <a:spcPct val="100099"/>
              </a:lnSpc>
              <a:spcBef>
                <a:spcPts val="95"/>
              </a:spcBef>
            </a:pPr>
            <a:r>
              <a:rPr lang="ru-RU" sz="2400" dirty="0" smtClean="0">
                <a:latin typeface="Times New Roman"/>
                <a:cs typeface="Times New Roman"/>
              </a:rPr>
              <a:t>- зачисление детей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34200" y="4791456"/>
            <a:ext cx="4943475" cy="18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23799"/>
            <a:ext cx="12039600" cy="615553"/>
          </a:xfrm>
        </p:spPr>
        <p:txBody>
          <a:bodyPr/>
          <a:lstStyle/>
          <a:p>
            <a:pPr marR="7620" algn="ctr">
              <a:lnSpc>
                <a:spcPct val="100000"/>
              </a:lnSpc>
              <a:spcBef>
                <a:spcPts val="5"/>
              </a:spcBef>
            </a:pPr>
            <a:r>
              <a:rPr lang="ru-RU" dirty="0" smtClean="0"/>
              <a:t>Организационно-техническое </a:t>
            </a:r>
            <a:r>
              <a:rPr lang="ru-RU" dirty="0"/>
              <a:t>и </a:t>
            </a:r>
            <a:r>
              <a:rPr lang="ru-RU" dirty="0" smtClean="0"/>
              <a:t>методическое </a:t>
            </a:r>
            <a:r>
              <a:rPr lang="ru-RU" dirty="0"/>
              <a:t>сопровождение организаций, осуществляющих образовательную </a:t>
            </a:r>
            <a:r>
              <a:rPr lang="ru-RU" dirty="0" smtClean="0"/>
              <a:t>деятельность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1852018"/>
            <a:ext cx="5303837" cy="397787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52017"/>
            <a:ext cx="5303838" cy="3977878"/>
          </a:xfrm>
        </p:spPr>
      </p:pic>
    </p:spTree>
    <p:extLst>
      <p:ext uri="{BB962C8B-B14F-4D97-AF65-F5344CB8AC3E}">
        <p14:creationId xmlns:p14="http://schemas.microsoft.com/office/powerpoint/2010/main" val="18946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23799"/>
            <a:ext cx="12039600" cy="615553"/>
          </a:xfrm>
        </p:spPr>
        <p:txBody>
          <a:bodyPr/>
          <a:lstStyle/>
          <a:p>
            <a:pPr marR="7620" algn="ctr">
              <a:lnSpc>
                <a:spcPct val="100000"/>
              </a:lnSpc>
              <a:spcBef>
                <a:spcPts val="5"/>
              </a:spcBef>
            </a:pPr>
            <a:r>
              <a:rPr lang="ru-RU" dirty="0" smtClean="0"/>
              <a:t>Организационно-техническое и методическое </a:t>
            </a:r>
            <a:r>
              <a:rPr lang="ru-RU" dirty="0"/>
              <a:t>сопровождение организаций, осуществляющих образовательную </a:t>
            </a:r>
            <a:r>
              <a:rPr lang="ru-RU" dirty="0" smtClean="0"/>
              <a:t>деятельность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56990"/>
            <a:ext cx="5303838" cy="3967933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7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25" y="323799"/>
            <a:ext cx="9201150" cy="307777"/>
          </a:xfrm>
        </p:spPr>
        <p:txBody>
          <a:bodyPr/>
          <a:lstStyle/>
          <a:p>
            <a:pPr algn="ctr"/>
            <a:r>
              <a:rPr lang="ru-RU" dirty="0" smtClean="0"/>
              <a:t>Информационное сопровождение внедрения Модели ПФДО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657600"/>
            <a:ext cx="4008438" cy="300632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113"/>
            <a:ext cx="3886200" cy="2748087"/>
          </a:xfrm>
        </p:spPr>
      </p:pic>
      <p:sp>
        <p:nvSpPr>
          <p:cNvPr id="4" name="Прямоугольник 3"/>
          <p:cNvSpPr/>
          <p:nvPr/>
        </p:nvSpPr>
        <p:spPr>
          <a:xfrm>
            <a:off x="609600" y="1828800"/>
            <a:ext cx="510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Вкладка «МОЦ» на сайте МБОУ ДО ЦДО </a:t>
            </a:r>
            <a:r>
              <a:rPr lang="ru-RU" dirty="0" err="1" smtClean="0"/>
              <a:t>г.Кызыла</a:t>
            </a:r>
            <a:endParaRPr lang="ru-RU" dirty="0" smtClean="0"/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3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  <a:hlinkClick r:id="rId5"/>
              </a:rPr>
              <a:t>https://tsdo-kyzyl.rtyva.ru/?page_id=1925</a:t>
            </a:r>
            <a:endParaRPr kumimoji="0" lang="ru-RU" sz="1800" b="0" i="0" u="none" strike="noStrike" kern="0" cap="none" spc="-35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971800"/>
            <a:ext cx="510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Информационная продукция о ПФДО родителям, детям и педагогам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4572000"/>
            <a:ext cx="510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Инструкции-презентации для педагогов по работе с АИС Навигатор ПФДО Тыва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0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546</Words>
  <Application>Microsoft Office PowerPoint</Application>
  <PresentationFormat>Произвольный</PresentationFormat>
  <Paragraphs>76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Calibri</vt:lpstr>
      <vt:lpstr>Symbol</vt:lpstr>
      <vt:lpstr>Office Theme</vt:lpstr>
      <vt:lpstr>Отчет о деятельности Муниципального опорного центра г.Кызыла (МОЦ) за 2021-202 учебный год</vt:lpstr>
      <vt:lpstr>Цель и задачи МОЦ</vt:lpstr>
      <vt:lpstr>Экспертиза дополнительных общеобразовательных общеразвивающих программ</vt:lpstr>
      <vt:lpstr>Экспертиза дополнительных общеобразовательных общеразвивающих программ</vt:lpstr>
      <vt:lpstr>Направленности дополнительных общеобразовательных общеразвивающих программ</vt:lpstr>
      <vt:lpstr>Презентация PowerPoint</vt:lpstr>
      <vt:lpstr>Организационно-техническое и методическое сопровождение организаций, осуществляющих образовательную деятельность </vt:lpstr>
      <vt:lpstr>Организационно-техническое и методическое сопровождение организаций, осуществляющих образовательную деятельность </vt:lpstr>
      <vt:lpstr>Информационное сопровождение внедрения Модели ПФДО</vt:lpstr>
      <vt:lpstr>Проведение конкурсных мероприятий для педагогических работников</vt:lpstr>
      <vt:lpstr>За отчетный период созданы условия для эффективной деятельности МОЦ, направленной на обеспечение эффективной системы взаимодействия в сфере дополнительного образования детей по реализации современных, вариативных и востребованных дополнительных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ПАТРАКЕЕВА ДАНИЭЛЛА</dc:creator>
  <cp:lastModifiedBy>Admin</cp:lastModifiedBy>
  <cp:revision>137</cp:revision>
  <dcterms:created xsi:type="dcterms:W3CDTF">2022-04-03T11:25:38Z</dcterms:created>
  <dcterms:modified xsi:type="dcterms:W3CDTF">2023-01-12T03:39:51Z</dcterms:modified>
</cp:coreProperties>
</file>