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6" r:id="rId3"/>
    <p:sldId id="300" r:id="rId4"/>
    <p:sldId id="274" r:id="rId5"/>
    <p:sldId id="311" r:id="rId6"/>
    <p:sldId id="295" r:id="rId7"/>
    <p:sldId id="315" r:id="rId8"/>
    <p:sldId id="270" r:id="rId9"/>
    <p:sldId id="273" r:id="rId10"/>
    <p:sldId id="292" r:id="rId11"/>
    <p:sldId id="266" r:id="rId12"/>
    <p:sldId id="257" r:id="rId13"/>
    <p:sldId id="262" r:id="rId14"/>
    <p:sldId id="284" r:id="rId15"/>
    <p:sldId id="293" r:id="rId16"/>
    <p:sldId id="301" r:id="rId17"/>
    <p:sldId id="285" r:id="rId18"/>
    <p:sldId id="286" r:id="rId19"/>
    <p:sldId id="282" r:id="rId20"/>
    <p:sldId id="312" r:id="rId21"/>
    <p:sldId id="313" r:id="rId22"/>
    <p:sldId id="310" r:id="rId23"/>
    <p:sldId id="299" r:id="rId24"/>
    <p:sldId id="309" r:id="rId25"/>
    <p:sldId id="304" r:id="rId26"/>
    <p:sldId id="308" r:id="rId27"/>
    <p:sldId id="307" r:id="rId28"/>
    <p:sldId id="316" r:id="rId29"/>
    <p:sldId id="297" r:id="rId30"/>
    <p:sldId id="269" r:id="rId31"/>
    <p:sldId id="25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38" autoAdjust="0"/>
  </p:normalViewPr>
  <p:slideViewPr>
    <p:cSldViewPr>
      <p:cViewPr varScale="1">
        <p:scale>
          <a:sx n="85" d="100"/>
          <a:sy n="85" d="100"/>
        </p:scale>
        <p:origin x="-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76846"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46"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6500" b="19798"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8" t="50000" r="34000" b="19798"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sdo-kyzyl.rtyva/" TargetMode="External"/><Relationship Id="rId2" Type="http://schemas.openxmlformats.org/officeDocument/2006/relationships/hyperlink" Target="mailto:cdodukyzyl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Relationship Id="rId1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vika.ru/2015/12/Red-book.html" TargetMode="External"/><Relationship Id="rId2" Type="http://schemas.openxmlformats.org/officeDocument/2006/relationships/hyperlink" Target="https://ru.pinterest.com/source/homeschoolshar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am.ru/obrazovanie/lepbuki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МУНИЦИПАЛЬНОЕ БЮДЖЕТНОЕ ОБРАЗОВАТЕЛЬНОЕ УЧРЕЖДЕНИЕ ДОПОЛНИТЕЛЬНОГО ОБРАЗОВАНИЯ «ЦЕНТР ДОПОЛНИТЕЛЬНОГО ОБРАЗОВАНИЯ» ГОРОДА КЫЗЫЛА РЕСПУБЛИКИ ТЫВА</a:t>
            </a:r>
            <a:b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(МБОУ ДО ЦДО г. Кызыла)</a:t>
            </a:r>
            <a:b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Ленина ул., 22 д., г. Кызыл, 667000 тел/факс 2-37-13, </a:t>
            </a:r>
            <a:r>
              <a:rPr lang="en-US" sz="1100" dirty="0" smtClean="0">
                <a:solidFill>
                  <a:srgbClr val="002060"/>
                </a:solidFill>
                <a:latin typeface="Segoe Print" pitchFamily="2" charset="0"/>
              </a:rPr>
              <a:t>E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-</a:t>
            </a:r>
            <a:r>
              <a:rPr lang="en-US" sz="1100" dirty="0" smtClean="0">
                <a:solidFill>
                  <a:srgbClr val="002060"/>
                </a:solidFill>
                <a:latin typeface="Segoe Print" pitchFamily="2" charset="0"/>
              </a:rPr>
              <a:t>mail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: </a:t>
            </a:r>
            <a:r>
              <a:rPr lang="en-US" sz="1100" dirty="0" err="1" smtClean="0">
                <a:solidFill>
                  <a:srgbClr val="002060"/>
                </a:solidFill>
                <a:latin typeface="Segoe Print" pitchFamily="2" charset="0"/>
                <a:hlinkClick r:id="rId2"/>
              </a:rPr>
              <a:t>cdodukyzyl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  <a:hlinkClick r:id="rId2"/>
              </a:rPr>
              <a:t>@</a:t>
            </a:r>
            <a:r>
              <a:rPr lang="en-US" sz="1100" dirty="0" smtClean="0">
                <a:solidFill>
                  <a:srgbClr val="002060"/>
                </a:solidFill>
                <a:latin typeface="Segoe Print" pitchFamily="2" charset="0"/>
                <a:hlinkClick r:id="rId2"/>
              </a:rPr>
              <a:t>mail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  <a:hlinkClick r:id="rId2"/>
              </a:rPr>
              <a:t>.</a:t>
            </a:r>
            <a:r>
              <a:rPr lang="en-US" sz="1100" dirty="0" err="1" smtClean="0">
                <a:solidFill>
                  <a:srgbClr val="002060"/>
                </a:solidFill>
                <a:latin typeface="Segoe Print" pitchFamily="2" charset="0"/>
                <a:hlinkClick r:id="rId2"/>
              </a:rPr>
              <a:t>ru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, </a:t>
            </a:r>
            <a:b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Сайт: </a:t>
            </a:r>
            <a:r>
              <a:rPr lang="en-US" sz="1100" dirty="0" smtClean="0">
                <a:solidFill>
                  <a:srgbClr val="002060"/>
                </a:solidFill>
                <a:latin typeface="Segoe Print" pitchFamily="2" charset="0"/>
                <a:hlinkClick r:id="rId3"/>
              </a:rPr>
              <a:t>https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  <a:hlinkClick r:id="rId3"/>
              </a:rPr>
              <a:t>://</a:t>
            </a:r>
            <a:r>
              <a:rPr lang="en-US" sz="1100" dirty="0" err="1" smtClean="0">
                <a:solidFill>
                  <a:srgbClr val="002060"/>
                </a:solidFill>
                <a:latin typeface="Segoe Print" pitchFamily="2" charset="0"/>
                <a:hlinkClick r:id="rId3"/>
              </a:rPr>
              <a:t>tsdo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  <a:hlinkClick r:id="rId3"/>
              </a:rPr>
              <a:t>-</a:t>
            </a:r>
            <a:r>
              <a:rPr lang="en-US" sz="1100" dirty="0" err="1" smtClean="0">
                <a:solidFill>
                  <a:srgbClr val="002060"/>
                </a:solidFill>
                <a:latin typeface="Segoe Print" pitchFamily="2" charset="0"/>
                <a:hlinkClick r:id="rId3"/>
              </a:rPr>
              <a:t>kyzyl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  <a:hlinkClick r:id="rId3"/>
              </a:rPr>
              <a:t>.</a:t>
            </a:r>
            <a:r>
              <a:rPr lang="en-US" sz="1100" dirty="0" err="1" smtClean="0">
                <a:solidFill>
                  <a:srgbClr val="002060"/>
                </a:solidFill>
                <a:latin typeface="Segoe Print" pitchFamily="2" charset="0"/>
                <a:hlinkClick r:id="rId3"/>
              </a:rPr>
              <a:t>rtyva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  <a:r>
              <a:rPr lang="en-US" sz="1100" dirty="0" err="1" smtClean="0">
                <a:solidFill>
                  <a:srgbClr val="002060"/>
                </a:solidFill>
                <a:latin typeface="Segoe Print" pitchFamily="2" charset="0"/>
              </a:rPr>
              <a:t>ru</a:t>
            </a: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/>
            </a:r>
            <a:b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Segoe Print" pitchFamily="2" charset="0"/>
              </a:rPr>
              <a:t>ОКПО32688305, ОГРН 1021700514868. ИНН/КПП 1701010048/170101001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D:\image-27-03-23-04-25.jpe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1857364"/>
            <a:ext cx="2571768" cy="37658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868" y="3143248"/>
            <a:ext cx="43577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  <a:latin typeface="Segoe Print" pitchFamily="2" charset="0"/>
              </a:rPr>
              <a:t>Кунгаа</a:t>
            </a:r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Segoe Print" pitchFamily="2" charset="0"/>
              </a:rPr>
              <a:t>Аяслана</a:t>
            </a:r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 Эдуардовна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педагог дополнительного образования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МБОУ ДО ЦДО г. Кызыла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1 категория</a:t>
            </a:r>
            <a:endParaRPr lang="ru-RU" sz="2000" b="1" dirty="0">
              <a:solidFill>
                <a:srgbClr val="00206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ts val="0"/>
              </a:spcBef>
              <a:buNone/>
            </a:pPr>
            <a:endParaRPr lang="ru-RU" sz="14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1700808"/>
            <a:ext cx="1791933" cy="239342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6"/>
          <p:cNvSpPr>
            <a:spLocks noGrp="1" noChangeArrowheads="1"/>
          </p:cNvSpPr>
          <p:nvPr>
            <p:ph type="title"/>
          </p:nvPr>
        </p:nvSpPr>
        <p:spPr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pPr lvl="0"/>
            <a:r>
              <a:rPr lang="ru-RU" sz="32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Segoe Print" pitchFamily="2" charset="0"/>
              </a:rPr>
              <a:t>Из чего состоит лэпбук?</a:t>
            </a:r>
            <a:r>
              <a:rPr lang="ru-RU" sz="32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sz="3200" b="1" i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" name="Picture 5" descr="20df76943c2a"/>
          <p:cNvPicPr>
            <a:picLocks noChangeAspect="1" noChangeArrowheads="1"/>
          </p:cNvPicPr>
          <p:nvPr/>
        </p:nvPicPr>
        <p:blipFill>
          <a:blip r:embed="rId4" cstate="print"/>
          <a:srcRect l="39082" t="15372" r="48196" b="70837"/>
          <a:stretch>
            <a:fillRect/>
          </a:stretch>
        </p:blipFill>
        <p:spPr bwMode="auto">
          <a:xfrm>
            <a:off x="0" y="260648"/>
            <a:ext cx="107588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6"/>
          <p:cNvSpPr txBox="1">
            <a:spLocks noChangeArrowheads="1"/>
          </p:cNvSpPr>
          <p:nvPr/>
        </p:nvSpPr>
        <p:spPr bwMode="auto">
          <a:xfrm>
            <a:off x="179512" y="1412776"/>
            <a:ext cx="7128792" cy="273630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base"/>
            <a:endParaRPr lang="ru-RU" sz="2000" i="1" dirty="0" smtClean="0">
              <a:solidFill>
                <a:srgbClr val="C00000"/>
              </a:solidFill>
              <a:latin typeface="Segoe Print" pitchFamily="2" charset="0"/>
            </a:endParaRPr>
          </a:p>
          <a:p>
            <a:pPr lvl="0" fontAlgn="base"/>
            <a:r>
              <a:rPr lang="ru-RU" sz="2000" i="1" dirty="0" err="1" smtClean="0">
                <a:solidFill>
                  <a:srgbClr val="C00000"/>
                </a:solidFill>
                <a:latin typeface="Segoe Print" pitchFamily="2" charset="0"/>
              </a:rPr>
              <a:t>Лэпбук</a:t>
            </a: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 - это папка формата А3, А4: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 в которую вклеиваются кармашки, 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книжки-раскладушки;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окошки;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и другие детали с наглядной информацией по теме </a:t>
            </a:r>
            <a:r>
              <a:rPr lang="ru-RU" sz="2000" i="1" dirty="0" err="1" smtClean="0">
                <a:solidFill>
                  <a:srgbClr val="C00000"/>
                </a:solidFill>
                <a:latin typeface="Segoe Print" pitchFamily="2" charset="0"/>
              </a:rPr>
              <a:t>Лэпбука</a:t>
            </a: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; 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 описание интересных игр;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i="1" dirty="0" smtClean="0">
                <a:solidFill>
                  <a:srgbClr val="C00000"/>
                </a:solidFill>
                <a:latin typeface="Segoe Print" pitchFamily="2" charset="0"/>
              </a:rPr>
              <a:t>большое количество интересной информации.</a:t>
            </a: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Segoe Print" pitchFamily="2" charset="0"/>
              </a:rPr>
              <a:t> </a:t>
            </a:r>
            <a:endParaRPr lang="ru-RU" sz="2800" dirty="0" smtClean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5064"/>
            <a:ext cx="2527366" cy="212730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3996092"/>
            <a:ext cx="2289527" cy="2861908"/>
          </a:xfrm>
          <a:prstGeom prst="round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2" name="Picture 5" descr="e76aee9fd656"/>
          <p:cNvPicPr>
            <a:picLocks noChangeAspect="1" noChangeArrowheads="1"/>
          </p:cNvPicPr>
          <p:nvPr/>
        </p:nvPicPr>
        <p:blipFill>
          <a:blip r:embed="rId7" cstate="print"/>
          <a:srcRect r="48485" b="46617"/>
          <a:stretch>
            <a:fillRect/>
          </a:stretch>
        </p:blipFill>
        <p:spPr bwMode="auto">
          <a:xfrm>
            <a:off x="323528" y="1196752"/>
            <a:ext cx="431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8926" y="4214818"/>
            <a:ext cx="2362570" cy="2368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6"/>
          <p:cNvSpPr>
            <a:spLocks noGrp="1" noChangeArrowheads="1"/>
          </p:cNvSpPr>
          <p:nvPr>
            <p:ph type="title"/>
          </p:nvPr>
        </p:nvSpPr>
        <p:spPr>
          <a:xfrm>
            <a:off x="428625" y="857250"/>
            <a:ext cx="8104188" cy="1143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С чего начать?</a:t>
            </a:r>
          </a:p>
        </p:txBody>
      </p:sp>
      <p:pic>
        <p:nvPicPr>
          <p:cNvPr id="8195" name="Picture 5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t="15372" r="48196" b="70837"/>
          <a:stretch>
            <a:fillRect/>
          </a:stretch>
        </p:blipFill>
        <p:spPr bwMode="auto">
          <a:xfrm>
            <a:off x="0" y="857250"/>
            <a:ext cx="10080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539552" y="2204864"/>
            <a:ext cx="2675136" cy="1652761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197" name="Picture 5" descr="e76aee9fd656"/>
          <p:cNvPicPr>
            <a:picLocks noChangeAspect="1" noChangeArrowheads="1"/>
          </p:cNvPicPr>
          <p:nvPr/>
        </p:nvPicPr>
        <p:blipFill>
          <a:blip r:embed="rId4" cstate="print"/>
          <a:srcRect r="48485" b="46617"/>
          <a:stretch>
            <a:fillRect/>
          </a:stretch>
        </p:blipFill>
        <p:spPr bwMode="auto">
          <a:xfrm>
            <a:off x="571500" y="2071688"/>
            <a:ext cx="431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6"/>
          <p:cNvSpPr txBox="1">
            <a:spLocks noChangeArrowheads="1"/>
          </p:cNvSpPr>
          <p:nvPr/>
        </p:nvSpPr>
        <p:spPr bwMode="auto">
          <a:xfrm>
            <a:off x="3286125" y="2357438"/>
            <a:ext cx="2643188" cy="15716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199" name="Picture 15" descr="e76aee9fd656"/>
          <p:cNvPicPr>
            <a:picLocks noChangeAspect="1" noChangeArrowheads="1"/>
          </p:cNvPicPr>
          <p:nvPr/>
        </p:nvPicPr>
        <p:blipFill>
          <a:blip r:embed="rId5" cstate="print"/>
          <a:srcRect t="46617" r="48296" b="-13382"/>
          <a:stretch>
            <a:fillRect/>
          </a:stretch>
        </p:blipFill>
        <p:spPr bwMode="auto">
          <a:xfrm>
            <a:off x="3357563" y="2071688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/>
          <p:cNvSpPr txBox="1">
            <a:spLocks noChangeArrowheads="1"/>
          </p:cNvSpPr>
          <p:nvPr/>
        </p:nvSpPr>
        <p:spPr bwMode="auto">
          <a:xfrm>
            <a:off x="5929313" y="2357438"/>
            <a:ext cx="2643187" cy="15716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201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5929313" y="2143125"/>
            <a:ext cx="431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 txBox="1">
            <a:spLocks noChangeArrowheads="1"/>
          </p:cNvSpPr>
          <p:nvPr/>
        </p:nvSpPr>
        <p:spPr bwMode="auto">
          <a:xfrm>
            <a:off x="1643063" y="4214813"/>
            <a:ext cx="2643187" cy="15716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8" name="Rectangle 16"/>
          <p:cNvSpPr txBox="1">
            <a:spLocks noChangeArrowheads="1"/>
          </p:cNvSpPr>
          <p:nvPr/>
        </p:nvSpPr>
        <p:spPr bwMode="auto">
          <a:xfrm>
            <a:off x="4929188" y="4286250"/>
            <a:ext cx="2643187" cy="15716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204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1643063" y="4000500"/>
            <a:ext cx="431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8" descr="e76aee9fd656"/>
          <p:cNvPicPr>
            <a:picLocks noChangeAspect="1" noChangeArrowheads="1"/>
          </p:cNvPicPr>
          <p:nvPr/>
        </p:nvPicPr>
        <p:blipFill>
          <a:blip r:embed="rId4" cstate="print"/>
          <a:srcRect l="51515" t="46765"/>
          <a:stretch>
            <a:fillRect/>
          </a:stretch>
        </p:blipFill>
        <p:spPr bwMode="auto">
          <a:xfrm>
            <a:off x="5000625" y="4071938"/>
            <a:ext cx="4064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28688" y="2571750"/>
            <a:ext cx="17145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spc="300" dirty="0">
                <a:solidFill>
                  <a:srgbClr val="660033"/>
                </a:solidFill>
                <a:latin typeface="Segoe Print" pitchFamily="2" charset="0"/>
              </a:rPr>
              <a:t>ВЫБОР ТЕМЫ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43313" y="2786063"/>
            <a:ext cx="171450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spc="300" dirty="0">
                <a:solidFill>
                  <a:srgbClr val="660033"/>
                </a:solidFill>
                <a:latin typeface="Segoe Print" pitchFamily="2" charset="0"/>
              </a:rPr>
              <a:t>ПЛАН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000750" y="2643188"/>
            <a:ext cx="2428875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spc="300" dirty="0">
                <a:solidFill>
                  <a:srgbClr val="660033"/>
                </a:solidFill>
                <a:latin typeface="Segoe Print" pitchFamily="2" charset="0"/>
              </a:rPr>
              <a:t>СОЗДАНИЕ МАКЕТА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643063" y="4500563"/>
            <a:ext cx="250031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spc="300" dirty="0">
                <a:solidFill>
                  <a:srgbClr val="660033"/>
                </a:solidFill>
                <a:latin typeface="Segoe Print" pitchFamily="2" charset="0"/>
              </a:rPr>
              <a:t>СОЗДАНИЕ ШАБЛОНА</a:t>
            </a:r>
          </a:p>
          <a:p>
            <a:pPr algn="ctr">
              <a:defRPr/>
            </a:pPr>
            <a:endParaRPr lang="ru-RU" dirty="0">
              <a:latin typeface="Segoe Print" pitchFamily="2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57750" y="4643438"/>
            <a:ext cx="27146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660033"/>
                </a:solidFill>
                <a:latin typeface="Segoe Print" pitchFamily="2" charset="0"/>
              </a:rPr>
              <a:t>ОФОРМЛЕНИЕ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7992888" cy="108012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этап:</a:t>
            </a:r>
            <a:r>
              <a:rPr lang="en-US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Выбор темы</a:t>
            </a:r>
            <a:b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endParaRPr lang="ru-RU" sz="4000" b="1" i="1" dirty="0" smtClean="0">
              <a:solidFill>
                <a:srgbClr val="660033"/>
              </a:solidFill>
              <a:latin typeface="Bookman Old Style" pitchFamily="18" charset="0"/>
            </a:endParaRPr>
          </a:p>
        </p:txBody>
      </p:sp>
      <p:sp>
        <p:nvSpPr>
          <p:cNvPr id="10" name="Rectangle 16"/>
          <p:cNvSpPr txBox="1">
            <a:spLocks noChangeArrowheads="1"/>
          </p:cNvSpPr>
          <p:nvPr/>
        </p:nvSpPr>
        <p:spPr bwMode="auto">
          <a:xfrm>
            <a:off x="539552" y="2204864"/>
            <a:ext cx="6696744" cy="388843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 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  <a:cs typeface="Times New Roman" pitchFamily="18" charset="0"/>
              </a:rPr>
              <a:t>Тема для папки может быть совершенно любой, как и ее сложность. </a:t>
            </a:r>
          </a:p>
        </p:txBody>
      </p:sp>
      <p:pic>
        <p:nvPicPr>
          <p:cNvPr id="12" name="Picture 7" descr="e76aee9fd656"/>
          <p:cNvPicPr>
            <a:picLocks noChangeAspect="1" noChangeArrowheads="1"/>
          </p:cNvPicPr>
          <p:nvPr/>
        </p:nvPicPr>
        <p:blipFill>
          <a:blip r:embed="rId3" cstate="print"/>
          <a:srcRect l="51704" r="-3220" b="53383"/>
          <a:stretch>
            <a:fillRect/>
          </a:stretch>
        </p:blipFill>
        <p:spPr bwMode="auto">
          <a:xfrm>
            <a:off x="755576" y="2132856"/>
            <a:ext cx="431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20df76943c2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4648" t="14523" b="73657"/>
          <a:stretch>
            <a:fillRect/>
          </a:stretch>
        </p:blipFill>
        <p:spPr bwMode="auto">
          <a:xfrm rot="16200000">
            <a:off x="-40231" y="768424"/>
            <a:ext cx="1341086" cy="104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7992888" cy="108012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II </a:t>
            </a:r>
            <a:r>
              <a:rPr lang="ru-RU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этап:</a:t>
            </a:r>
            <a:r>
              <a:rPr lang="en-US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План.</a:t>
            </a:r>
            <a:endParaRPr lang="ru-RU" sz="4000" b="1" dirty="0">
              <a:solidFill>
                <a:srgbClr val="FF0000"/>
              </a:solidFill>
              <a:latin typeface="Segoe Print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r="48196" b="84628"/>
          <a:stretch>
            <a:fillRect/>
          </a:stretch>
        </p:blipFill>
        <p:spPr bwMode="auto">
          <a:xfrm>
            <a:off x="179512" y="548680"/>
            <a:ext cx="10080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395536" y="2060848"/>
            <a:ext cx="7992888" cy="432048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   </a:t>
            </a:r>
            <a:r>
              <a:rPr lang="ru-RU" sz="2800" i="1" dirty="0" smtClean="0">
                <a:solidFill>
                  <a:srgbClr val="0070C0"/>
                </a:solidFill>
                <a:latin typeface="Segoe Print" pitchFamily="2" charset="0"/>
                <a:cs typeface="Times New Roman" pitchFamily="18" charset="0"/>
              </a:rPr>
              <a:t>Лэпбук - это не просто книжка с картинками. Это учебное пособие. </a:t>
            </a:r>
          </a:p>
        </p:txBody>
      </p:sp>
      <p:pic>
        <p:nvPicPr>
          <p:cNvPr id="8" name="Picture 15" descr="e76aee9fd656"/>
          <p:cNvPicPr>
            <a:picLocks noChangeAspect="1" noChangeArrowheads="1"/>
          </p:cNvPicPr>
          <p:nvPr/>
        </p:nvPicPr>
        <p:blipFill>
          <a:blip r:embed="rId4" cstate="print"/>
          <a:srcRect l="48296" t="46617" b="-13382"/>
          <a:stretch>
            <a:fillRect/>
          </a:stretch>
        </p:blipFill>
        <p:spPr bwMode="auto">
          <a:xfrm>
            <a:off x="683568" y="1916832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992888" cy="108012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III</a:t>
            </a:r>
            <a:r>
              <a:rPr lang="ru-RU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этап:</a:t>
            </a:r>
            <a:r>
              <a:rPr lang="en-US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Макет.</a:t>
            </a:r>
          </a:p>
        </p:txBody>
      </p:sp>
      <p:pic>
        <p:nvPicPr>
          <p:cNvPr id="3" name="Picture 5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t="15372" r="48196" b="70837"/>
          <a:stretch>
            <a:fillRect/>
          </a:stretch>
        </p:blipFill>
        <p:spPr bwMode="auto">
          <a:xfrm>
            <a:off x="395536" y="260648"/>
            <a:ext cx="10080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riline\Desktop\Clip_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168352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как сделать лэпбук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2952328" cy="2203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Desktop\мастер-класс ЛЕПБУКНОВЫЙ\Фото Лэпбук гр.6\DSC037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96136" y="3933056"/>
            <a:ext cx="2891594" cy="2168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>
          <a:xfrm>
            <a:off x="899592" y="274638"/>
            <a:ext cx="7787208" cy="70609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Segoe Print" pitchFamily="2" charset="0"/>
              </a:rPr>
              <a:t>Как сделать папку?</a:t>
            </a: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 bwMode="auto">
          <a:xfrm>
            <a:off x="611560" y="1772816"/>
            <a:ext cx="3491880" cy="208823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dirty="0" smtClean="0">
                <a:solidFill>
                  <a:srgbClr val="FF0000"/>
                </a:solidFill>
                <a:latin typeface="Segoe Print" pitchFamily="2" charset="0"/>
              </a:rPr>
              <a:t>Вариант 1.</a:t>
            </a:r>
          </a:p>
          <a:p>
            <a:r>
              <a:rPr lang="ru-RU" sz="2400" dirty="0" smtClean="0">
                <a:latin typeface="Segoe Print" pitchFamily="2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Segoe Print" pitchFamily="2" charset="0"/>
              </a:rPr>
              <a:t>Переделка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Segoe Print" pitchFamily="2" charset="0"/>
              </a:rPr>
              <a:t>готовой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Segoe Print" pitchFamily="2" charset="0"/>
              </a:rPr>
              <a:t> папки</a:t>
            </a:r>
          </a:p>
        </p:txBody>
      </p:sp>
      <p:pic>
        <p:nvPicPr>
          <p:cNvPr id="10" name="Picture 8" descr="20df76943c2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4648" t="14523" b="73657"/>
          <a:stretch>
            <a:fillRect/>
          </a:stretch>
        </p:blipFill>
        <p:spPr bwMode="auto">
          <a:xfrm rot="16200000">
            <a:off x="510255" y="289947"/>
            <a:ext cx="919634" cy="71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Lapbook-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196752"/>
            <a:ext cx="4478897" cy="5472608"/>
          </a:xfrm>
          <a:prstGeom prst="rect">
            <a:avLst/>
          </a:prstGeom>
        </p:spPr>
      </p:pic>
      <p:pic>
        <p:nvPicPr>
          <p:cNvPr id="14" name="Picture 15" descr="e76aee9fd656"/>
          <p:cNvPicPr>
            <a:picLocks noChangeAspect="1" noChangeArrowheads="1"/>
          </p:cNvPicPr>
          <p:nvPr/>
        </p:nvPicPr>
        <p:blipFill>
          <a:blip r:embed="rId5" cstate="print"/>
          <a:srcRect l="48296" t="46617" b="-13382"/>
          <a:stretch>
            <a:fillRect/>
          </a:stretch>
        </p:blipFill>
        <p:spPr bwMode="auto">
          <a:xfrm rot="18938564">
            <a:off x="670890" y="1392282"/>
            <a:ext cx="461143" cy="76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240" cy="922114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Segoe Print" pitchFamily="2" charset="0"/>
              </a:rPr>
              <a:t>Как сделать папку?</a:t>
            </a:r>
          </a:p>
        </p:txBody>
      </p:sp>
      <p:pic>
        <p:nvPicPr>
          <p:cNvPr id="6" name="Picture 5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t="15372" r="48196" b="70837"/>
          <a:stretch>
            <a:fillRect/>
          </a:stretch>
        </p:blipFill>
        <p:spPr bwMode="auto">
          <a:xfrm>
            <a:off x="0" y="188640"/>
            <a:ext cx="971600" cy="104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6"/>
          <p:cNvSpPr txBox="1">
            <a:spLocks noChangeArrowheads="1"/>
          </p:cNvSpPr>
          <p:nvPr/>
        </p:nvSpPr>
        <p:spPr bwMode="auto">
          <a:xfrm>
            <a:off x="179512" y="1556792"/>
            <a:ext cx="4932040" cy="230425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dirty="0" smtClean="0">
                <a:solidFill>
                  <a:srgbClr val="FF0000"/>
                </a:solidFill>
                <a:latin typeface="Segoe Print" pitchFamily="2" charset="0"/>
              </a:rPr>
              <a:t>Вариант 3.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Использовать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лист картона формата А3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7" name="Рисунок 6" descr="Lapbook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7488" y="1700808"/>
            <a:ext cx="3556959" cy="4437112"/>
          </a:xfrm>
          <a:prstGeom prst="rect">
            <a:avLst/>
          </a:prstGeom>
        </p:spPr>
      </p:pic>
      <p:pic>
        <p:nvPicPr>
          <p:cNvPr id="9" name="Picture 5" descr="e76aee9fd656"/>
          <p:cNvPicPr>
            <a:picLocks noChangeAspect="1" noChangeArrowheads="1"/>
          </p:cNvPicPr>
          <p:nvPr/>
        </p:nvPicPr>
        <p:blipFill>
          <a:blip r:embed="rId5" cstate="print"/>
          <a:srcRect r="48485" b="46617"/>
          <a:stretch>
            <a:fillRect/>
          </a:stretch>
        </p:blipFill>
        <p:spPr bwMode="auto">
          <a:xfrm>
            <a:off x="395536" y="1556792"/>
            <a:ext cx="431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apbook-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429000"/>
            <a:ext cx="3602538" cy="2882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992888" cy="108012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IV</a:t>
            </a:r>
            <a:r>
              <a:rPr lang="ru-RU" sz="4000" b="1" dirty="0" smtClean="0">
                <a:solidFill>
                  <a:srgbClr val="FF0000"/>
                </a:solidFill>
                <a:latin typeface="Segoe Print" pitchFamily="2" charset="0"/>
                <a:cs typeface="Times New Roman" panose="02020603050405020304" pitchFamily="18" charset="0"/>
              </a:rPr>
              <a:t> этап: Оформление.</a:t>
            </a:r>
            <a:endParaRPr lang="ru-RU" sz="4000" b="1" i="1" dirty="0" smtClean="0">
              <a:solidFill>
                <a:srgbClr val="660033"/>
              </a:solidFill>
              <a:latin typeface="Bookman Old Style" pitchFamily="18" charset="0"/>
            </a:endParaRPr>
          </a:p>
        </p:txBody>
      </p:sp>
      <p:pic>
        <p:nvPicPr>
          <p:cNvPr id="3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r="48196" b="84628"/>
          <a:stretch>
            <a:fillRect/>
          </a:stretch>
        </p:blipFill>
        <p:spPr bwMode="auto">
          <a:xfrm>
            <a:off x="539552" y="0"/>
            <a:ext cx="10080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81128"/>
            <a:ext cx="3099687" cy="1412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4BA5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2728711" cy="3793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4BA5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r="52051"/>
          <a:stretch/>
        </p:blipFill>
        <p:spPr>
          <a:xfrm rot="16200000">
            <a:off x="1873301" y="3823445"/>
            <a:ext cx="2746637" cy="210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4" name="Rectangle 16"/>
          <p:cNvSpPr txBox="1">
            <a:spLocks noChangeArrowheads="1"/>
          </p:cNvSpPr>
          <p:nvPr/>
        </p:nvSpPr>
        <p:spPr bwMode="auto">
          <a:xfrm>
            <a:off x="142844" y="1071546"/>
            <a:ext cx="4536504" cy="223224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70C0"/>
                </a:solidFill>
                <a:latin typeface="Segoe Print" pitchFamily="2" charset="0"/>
              </a:rPr>
              <a:t>Кармашки;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70C0"/>
                </a:solidFill>
                <a:latin typeface="Segoe Print" pitchFamily="2" charset="0"/>
              </a:rPr>
              <a:t>Конверты;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70C0"/>
                </a:solidFill>
                <a:latin typeface="Segoe Print" pitchFamily="2" charset="0"/>
              </a:rPr>
              <a:t>Книжки;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70C0"/>
                </a:solidFill>
                <a:latin typeface="Segoe Print" pitchFamily="2" charset="0"/>
              </a:rPr>
              <a:t>Блокноты;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70C0"/>
                </a:solidFill>
                <a:latin typeface="Segoe Print" pitchFamily="2" charset="0"/>
              </a:rPr>
              <a:t>вращающиеся круги;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70C0"/>
                </a:solidFill>
                <a:latin typeface="Segoe Print" pitchFamily="2" charset="0"/>
              </a:rPr>
              <a:t>лист, сложенный несколько раз.</a:t>
            </a:r>
          </a:p>
        </p:txBody>
      </p:sp>
      <p:pic>
        <p:nvPicPr>
          <p:cNvPr id="6" name="Picture 15" descr="e76aee9fd656"/>
          <p:cNvPicPr>
            <a:picLocks noChangeAspect="1" noChangeArrowheads="1"/>
          </p:cNvPicPr>
          <p:nvPr/>
        </p:nvPicPr>
        <p:blipFill>
          <a:blip r:embed="rId7" cstate="print"/>
          <a:srcRect l="48296" t="46617" b="-13382"/>
          <a:stretch>
            <a:fillRect/>
          </a:stretch>
        </p:blipFill>
        <p:spPr bwMode="auto">
          <a:xfrm>
            <a:off x="323528" y="1124744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49" y="1340768"/>
            <a:ext cx="2373651" cy="3164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555" r="8750" b="4445"/>
          <a:stretch/>
        </p:blipFill>
        <p:spPr>
          <a:xfrm>
            <a:off x="6804248" y="3573016"/>
            <a:ext cx="1929473" cy="248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40968"/>
            <a:ext cx="2448272" cy="1591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4BA5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6923" b="7551"/>
          <a:stretch/>
        </p:blipFill>
        <p:spPr>
          <a:xfrm>
            <a:off x="5652120" y="4437112"/>
            <a:ext cx="1758363" cy="1716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4BA5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6" name="Picture 2" descr="элементы лэпбука - подвижные круг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955892" y="3532940"/>
            <a:ext cx="3272365" cy="2200389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581128"/>
            <a:ext cx="2586207" cy="186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992888" cy="108012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Разнообразие </a:t>
            </a:r>
            <a:r>
              <a:rPr lang="ru-RU" sz="4000" b="1" i="1" dirty="0" err="1" smtClean="0">
                <a:solidFill>
                  <a:srgbClr val="FF0000"/>
                </a:solidFill>
                <a:latin typeface="Segoe Print" pitchFamily="2" charset="0"/>
              </a:rPr>
              <a:t>лэпбуков</a:t>
            </a:r>
            <a:endParaRPr lang="ru-RU" sz="4000" b="1" i="1" dirty="0" smtClean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" name="Picture 5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t="15372" r="48196" b="70837"/>
          <a:stretch>
            <a:fillRect/>
          </a:stretch>
        </p:blipFill>
        <p:spPr bwMode="auto">
          <a:xfrm>
            <a:off x="611560" y="0"/>
            <a:ext cx="10080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19313" r="50472" b="32453"/>
          <a:stretch>
            <a:fillRect/>
          </a:stretch>
        </p:blipFill>
        <p:spPr bwMode="auto">
          <a:xfrm rot="526322">
            <a:off x="533937" y="1622376"/>
            <a:ext cx="3855031" cy="2110742"/>
          </a:xfrm>
          <a:prstGeom prst="round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744" t="18500" r="61622" b="29329"/>
          <a:stretch>
            <a:fillRect/>
          </a:stretch>
        </p:blipFill>
        <p:spPr bwMode="auto">
          <a:xfrm rot="20942062">
            <a:off x="4719235" y="1565560"/>
            <a:ext cx="3372936" cy="2628906"/>
          </a:xfrm>
          <a:prstGeom prst="snip2Diag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l="744" t="18500" r="41145" b="10626"/>
          <a:stretch>
            <a:fillRect/>
          </a:stretch>
        </p:blipFill>
        <p:spPr bwMode="auto">
          <a:xfrm rot="21185156">
            <a:off x="886135" y="3452289"/>
            <a:ext cx="3984308" cy="2732097"/>
          </a:xfrm>
          <a:prstGeom prst="snip1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 l="191" t="18500" r="70477" b="45078"/>
          <a:stretch>
            <a:fillRect/>
          </a:stretch>
        </p:blipFill>
        <p:spPr bwMode="auto">
          <a:xfrm rot="618966">
            <a:off x="4834787" y="3546789"/>
            <a:ext cx="3638300" cy="2539945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 l="744" t="19485" r="41145" b="8657"/>
          <a:stretch>
            <a:fillRect/>
          </a:stretch>
        </p:blipFill>
        <p:spPr bwMode="auto">
          <a:xfrm>
            <a:off x="611560" y="1052736"/>
            <a:ext cx="7848872" cy="5140152"/>
          </a:xfrm>
          <a:prstGeom prst="round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кнопочка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4254" flipV="1">
            <a:off x="4787900" y="6092825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70837" t="14523" r="14459" b="73657"/>
          <a:stretch>
            <a:fillRect/>
          </a:stretch>
        </p:blipFill>
        <p:spPr bwMode="auto">
          <a:xfrm rot="1387053">
            <a:off x="1065213" y="244475"/>
            <a:ext cx="9064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 descr="20df76943c2a"/>
          <p:cNvPicPr>
            <a:picLocks noChangeAspect="1" noChangeArrowheads="1"/>
          </p:cNvPicPr>
          <p:nvPr/>
        </p:nvPicPr>
        <p:blipFill>
          <a:blip r:embed="rId4" cstate="print"/>
          <a:srcRect l="84648" t="14523" b="73657"/>
          <a:stretch>
            <a:fillRect/>
          </a:stretch>
        </p:blipFill>
        <p:spPr bwMode="auto">
          <a:xfrm rot="-2578722">
            <a:off x="192088" y="328613"/>
            <a:ext cx="10080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5576" y="2420888"/>
            <a:ext cx="54292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Bookman Old Style" pitchFamily="18" charset="0"/>
              </a:rPr>
              <a:t>Сделаем</a:t>
            </a:r>
            <a:endParaRPr lang="ru-RU" sz="48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4365104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лэпбук вместе!</a:t>
            </a:r>
            <a:endParaRPr lang="ru-RU" sz="4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786058"/>
            <a:ext cx="7772400" cy="197009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Рекомендации </a:t>
            </a:r>
            <a:br>
              <a:rPr lang="ru-RU" sz="3600" b="1" dirty="0" smtClean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по разработке и оформлению</a:t>
            </a:r>
            <a:br>
              <a:rPr lang="ru-RU" sz="3600" b="1" dirty="0" smtClean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ЛЭПБУКА </a:t>
            </a:r>
            <a:br>
              <a:rPr lang="ru-RU" sz="40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 Дню </a:t>
            </a:r>
            <a:r>
              <a:rPr lang="ru-RU" sz="4000" b="1" dirty="0" smtClean="0">
                <a:solidFill>
                  <a:srgbClr val="0000FF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космонавтики</a:t>
            </a:r>
            <a:r>
              <a:rPr lang="ru-RU" sz="4000" b="1" dirty="0" smtClean="0">
                <a:solidFill>
                  <a:srgbClr val="7030A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 </a:t>
            </a:r>
            <a: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928662" y="142852"/>
            <a:ext cx="7992888" cy="121444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1 – тема «Космос»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Определились с темой </a:t>
            </a:r>
            <a:r>
              <a:rPr lang="ru-RU" sz="3200" b="1" u="sng" dirty="0" err="1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лэпбука</a:t>
            </a:r>
            <a:r>
              <a:rPr lang="ru-RU" sz="2400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. </a:t>
            </a:r>
            <a:endParaRPr lang="ru-RU" sz="2400" b="1" dirty="0" smtClean="0">
              <a:solidFill>
                <a:srgbClr val="002060"/>
              </a:solidFill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7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70837" t="14523" r="14459" b="73657"/>
          <a:stretch>
            <a:fillRect/>
          </a:stretch>
        </p:blipFill>
        <p:spPr bwMode="auto">
          <a:xfrm rot="16200000">
            <a:off x="317725" y="110872"/>
            <a:ext cx="1194494" cy="97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http://sposobniy.ru/wp-content/uploads/kosmos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428736"/>
            <a:ext cx="7265883" cy="4879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.ru/misc/i/gallery/42358/12927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6058"/>
            <a:ext cx="4419518" cy="3316271"/>
          </a:xfrm>
          <a:prstGeom prst="rect">
            <a:avLst/>
          </a:prstGeom>
          <a:noFill/>
        </p:spPr>
      </p:pic>
      <p:pic>
        <p:nvPicPr>
          <p:cNvPr id="1028" name="Picture 4" descr="https://pp.userapi.com/c637718/v637718923/8d176/kSj2TbaI9p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786058"/>
            <a:ext cx="4572032" cy="3296466"/>
          </a:xfrm>
          <a:prstGeom prst="rect">
            <a:avLst/>
          </a:prstGeom>
          <a:noFill/>
        </p:spPr>
      </p:pic>
      <p:sp>
        <p:nvSpPr>
          <p:cNvPr id="8" name="Rectangle 16"/>
          <p:cNvSpPr txBox="1">
            <a:spLocks noChangeArrowheads="1"/>
          </p:cNvSpPr>
          <p:nvPr/>
        </p:nvSpPr>
        <p:spPr>
          <a:xfrm>
            <a:off x="571472" y="214290"/>
            <a:ext cx="8143900" cy="271462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2 – Поиск информации.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Информация взята из книг, из сети интернет: про космос, статьи про солнечную систему, планеты, игры и головоломки в сети интернет.</a:t>
            </a:r>
            <a:r>
              <a:rPr lang="ru-RU" sz="1600" b="1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002060"/>
              </a:solidFill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9" name="Picture 7" descr="20df76943c2a"/>
          <p:cNvPicPr>
            <a:picLocks noChangeAspect="1" noChangeArrowheads="1"/>
          </p:cNvPicPr>
          <p:nvPr/>
        </p:nvPicPr>
        <p:blipFill>
          <a:blip r:embed="rId5" cstate="print"/>
          <a:srcRect l="39082" r="48196" b="84628"/>
          <a:stretch>
            <a:fillRect/>
          </a:stretch>
        </p:blipFill>
        <p:spPr bwMode="auto">
          <a:xfrm>
            <a:off x="214282" y="-214338"/>
            <a:ext cx="785818" cy="12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user\Desktop\Лэпбук\фото\image-29-03-23-02-0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714620"/>
            <a:ext cx="4953003" cy="3714752"/>
          </a:xfrm>
          <a:prstGeom prst="rect">
            <a:avLst/>
          </a:prstGeom>
          <a:noFill/>
        </p:spPr>
      </p:pic>
      <p:pic>
        <p:nvPicPr>
          <p:cNvPr id="12290" name="Picture 2" descr="https://klike.net/uploads/posts/2022-11/1669437280_3-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3929001" cy="2619334"/>
          </a:xfrm>
          <a:prstGeom prst="rect">
            <a:avLst/>
          </a:prstGeom>
          <a:noFill/>
        </p:spPr>
      </p:pic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857224" y="285728"/>
            <a:ext cx="7992888" cy="108012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3 – Выбор дизайна </a:t>
            </a:r>
            <a:r>
              <a:rPr lang="ru-RU" b="1" u="sng" dirty="0" err="1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лэпбука</a:t>
            </a: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Определили дизайн основы </a:t>
            </a:r>
            <a:r>
              <a:rPr lang="ru-RU" b="1" u="sng" dirty="0" err="1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лэпбука</a:t>
            </a: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форму </a:t>
            </a:r>
            <a:r>
              <a:rPr lang="ru-RU" b="1" u="sng" dirty="0" err="1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крамашек</a:t>
            </a: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, окошек.  Сделали общий фон.  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2060"/>
              </a:solidFill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7" name="Picture 8" descr="20df76943c2a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84648" t="14523" b="73657"/>
          <a:stretch>
            <a:fillRect/>
          </a:stretch>
        </p:blipFill>
        <p:spPr bwMode="auto">
          <a:xfrm rot="16200000">
            <a:off x="294092" y="277356"/>
            <a:ext cx="1220980" cy="95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8064896" cy="1152128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Что нужно, чтобы сделать лэпбук:</a:t>
            </a:r>
            <a:endParaRPr lang="ru-RU" sz="2800" b="1" i="1" dirty="0" smtClean="0">
              <a:solidFill>
                <a:srgbClr val="660033"/>
              </a:solidFill>
              <a:latin typeface="Bookman Old Style" pitchFamily="18" charset="0"/>
            </a:endParaRPr>
          </a:p>
        </p:txBody>
      </p:sp>
      <p:pic>
        <p:nvPicPr>
          <p:cNvPr id="3" name="Picture 5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t="15372" r="48196" b="70837"/>
          <a:stretch>
            <a:fillRect/>
          </a:stretch>
        </p:blipFill>
        <p:spPr bwMode="auto">
          <a:xfrm>
            <a:off x="395536" y="250390"/>
            <a:ext cx="1152128" cy="123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6"/>
          <p:cNvSpPr txBox="1">
            <a:spLocks noChangeArrowheads="1"/>
          </p:cNvSpPr>
          <p:nvPr/>
        </p:nvSpPr>
        <p:spPr bwMode="auto">
          <a:xfrm>
            <a:off x="179512" y="1412776"/>
            <a:ext cx="8280920" cy="544522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Для создания </a:t>
            </a:r>
            <a:r>
              <a:rPr lang="ru-RU" sz="2400" b="1" dirty="0" err="1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лэпбука</a:t>
            </a:r>
            <a:r>
              <a:rPr lang="ru-RU" sz="2400" b="1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 вам понадобятся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следующие материалы: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Картонная папка-основа. Мы взяли твердую обложку от акварельной бумаги, соединили 4 листка.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Использовали цветную бумагу и готовые рисунки по теме космоса, мы их хорошо оформили и раскрасили, смотрятся очень неплохо.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Ножницы.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Клей-карандаш для бумаги.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Степлер</a:t>
            </a: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Скотч, 2 сторонний скотч.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  <a:cs typeface="Times New Roman" panose="02020603050405020304" pitchFamily="18" charset="0"/>
              </a:rPr>
              <a:t>Безграничная фантазия.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Лэпбук\фото\image-29-03-23-02-02-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71678"/>
            <a:ext cx="4381499" cy="3286124"/>
          </a:xfrm>
          <a:prstGeom prst="rect">
            <a:avLst/>
          </a:prstGeom>
          <a:noFill/>
        </p:spPr>
      </p:pic>
      <p:pic>
        <p:nvPicPr>
          <p:cNvPr id="2055" name="Picture 7" descr="C:\Users\user\Desktop\Лэпбук\фото\image-29-03-23-02-02-2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28934"/>
            <a:ext cx="4333874" cy="3250428"/>
          </a:xfrm>
          <a:prstGeom prst="rect">
            <a:avLst/>
          </a:prstGeom>
          <a:noFill/>
        </p:spPr>
      </p:pic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857224" y="428604"/>
            <a:ext cx="7992888" cy="108012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4 – оформление </a:t>
            </a:r>
            <a:r>
              <a:rPr lang="ru-RU" b="1" u="sng" dirty="0" err="1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лэпбука</a:t>
            </a: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Вся информация собрана, приступаем к оформлению.  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2060"/>
              </a:solidFill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6" name="Picture 5" descr="20df76943c2a"/>
          <p:cNvPicPr>
            <a:picLocks noChangeAspect="1" noChangeArrowheads="1"/>
          </p:cNvPicPr>
          <p:nvPr/>
        </p:nvPicPr>
        <p:blipFill>
          <a:blip r:embed="rId5" cstate="print"/>
          <a:srcRect l="39082" t="15372" r="48196" b="70837"/>
          <a:stretch>
            <a:fillRect/>
          </a:stretch>
        </p:blipFill>
        <p:spPr bwMode="auto">
          <a:xfrm>
            <a:off x="428596" y="357166"/>
            <a:ext cx="100806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age-29-03-23-03-18-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14289"/>
            <a:ext cx="3500462" cy="4594357"/>
          </a:xfrm>
          <a:prstGeom prst="rect">
            <a:avLst/>
          </a:prstGeom>
          <a:noFill/>
        </p:spPr>
      </p:pic>
      <p:pic>
        <p:nvPicPr>
          <p:cNvPr id="1029" name="Picture 5" descr="C:\Users\user\Desktop\image-29-03-23-03-18-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4786346" cy="3589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image-29-03-23-03-1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232702" cy="5643602"/>
          </a:xfrm>
          <a:prstGeom prst="rect">
            <a:avLst/>
          </a:prstGeom>
          <a:noFill/>
        </p:spPr>
      </p:pic>
      <p:pic>
        <p:nvPicPr>
          <p:cNvPr id="5" name="Picture 4" descr="C:\Users\user\Desktop\image-29-03-23-03-18-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28604"/>
            <a:ext cx="417912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Лэпбук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103129" y="2326367"/>
            <a:ext cx="3223990" cy="4429124"/>
          </a:xfrm>
          <a:prstGeom prst="rect">
            <a:avLst/>
          </a:prstGeom>
          <a:noFill/>
        </p:spPr>
      </p:pic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1151112" y="357166"/>
            <a:ext cx="7992888" cy="108012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5 – Готовый </a:t>
            </a:r>
            <a:r>
              <a:rPr lang="ru-RU" sz="3000" b="1" u="sng" dirty="0" err="1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лэпбук</a:t>
            </a:r>
            <a:r>
              <a:rPr lang="ru-RU" sz="3000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 к Дню космонавтики.</a:t>
            </a: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2060"/>
                </a:solidFill>
                <a:latin typeface="Segoe Print" pitchFamily="2" charset="0"/>
                <a:cs typeface="Arial" pitchFamily="34" charset="0"/>
              </a:rPr>
              <a:t>  </a:t>
            </a:r>
            <a:endParaRPr lang="ru-RU" b="1" dirty="0" smtClean="0">
              <a:solidFill>
                <a:srgbClr val="002060"/>
              </a:solidFill>
              <a:latin typeface="Segoe Print" pitchFamily="2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2060"/>
              </a:solidFill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7" name="Picture 5" descr="20df76943c2a"/>
          <p:cNvPicPr>
            <a:picLocks noChangeAspect="1" noChangeArrowheads="1"/>
          </p:cNvPicPr>
          <p:nvPr/>
        </p:nvPicPr>
        <p:blipFill>
          <a:blip r:embed="rId4" cstate="print"/>
          <a:srcRect l="39082" t="15372" r="48196" b="70837"/>
          <a:stretch>
            <a:fillRect/>
          </a:stretch>
        </p:blipFill>
        <p:spPr bwMode="auto">
          <a:xfrm>
            <a:off x="642910" y="285728"/>
            <a:ext cx="100806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14488"/>
            <a:ext cx="45624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6"/>
          <p:cNvSpPr>
            <a:spLocks noGrp="1" noChangeArrowheads="1"/>
          </p:cNvSpPr>
          <p:nvPr>
            <p:ph type="title"/>
          </p:nvPr>
        </p:nvSpPr>
        <p:spPr>
          <a:xfrm flipH="1">
            <a:off x="500034" y="214290"/>
            <a:ext cx="8229600" cy="10715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Подведем итоги:</a:t>
            </a:r>
          </a:p>
        </p:txBody>
      </p:sp>
      <p:pic>
        <p:nvPicPr>
          <p:cNvPr id="9219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48196" r="39082" b="84628"/>
          <a:stretch>
            <a:fillRect/>
          </a:stretch>
        </p:blipFill>
        <p:spPr bwMode="auto">
          <a:xfrm>
            <a:off x="8135938" y="0"/>
            <a:ext cx="10080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 txBox="1">
            <a:spLocks noChangeArrowheads="1"/>
          </p:cNvSpPr>
          <p:nvPr/>
        </p:nvSpPr>
        <p:spPr bwMode="auto">
          <a:xfrm rot="5400000">
            <a:off x="-178606" y="2250284"/>
            <a:ext cx="3429017" cy="307180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2844" y="2428868"/>
            <a:ext cx="285749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Segoe Print" pitchFamily="2" charset="0"/>
              </a:rPr>
              <a:t>Создание </a:t>
            </a:r>
            <a:r>
              <a:rPr lang="ru-RU" sz="1400" b="1" dirty="0" err="1" smtClean="0">
                <a:solidFill>
                  <a:srgbClr val="7030A0"/>
                </a:solidFill>
                <a:latin typeface="Segoe Print" pitchFamily="2" charset="0"/>
              </a:rPr>
              <a:t>лэпбука</a:t>
            </a:r>
            <a:r>
              <a:rPr lang="ru-RU" sz="1400" b="1" dirty="0" smtClean="0">
                <a:solidFill>
                  <a:srgbClr val="7030A0"/>
                </a:solidFill>
                <a:latin typeface="Segoe Print" pitchFamily="2" charset="0"/>
              </a:rPr>
              <a:t> решает ряд задач современного образования, давая учащимся не только знания предмета, но и обучая их всесторонне смотреть на проблему, ставить задачи и решать их, творчески подходить к вопросу организации и подбору информации.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b="1" i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0" name="Rectangle 16"/>
          <p:cNvSpPr txBox="1">
            <a:spLocks noChangeArrowheads="1"/>
          </p:cNvSpPr>
          <p:nvPr/>
        </p:nvSpPr>
        <p:spPr bwMode="auto">
          <a:xfrm rot="5400000">
            <a:off x="3286114" y="1142985"/>
            <a:ext cx="2428893" cy="300039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 rot="5400000">
            <a:off x="6286506" y="1071541"/>
            <a:ext cx="2286015" cy="285753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00430" y="1571612"/>
            <a:ext cx="18573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Segoe Print" pitchFamily="2" charset="0"/>
              </a:rPr>
              <a:t>Выбор материалов для изготовления </a:t>
            </a:r>
            <a:r>
              <a:rPr lang="ru-RU" sz="1200" b="1" dirty="0" err="1" smtClean="0">
                <a:solidFill>
                  <a:srgbClr val="0070C0"/>
                </a:solidFill>
                <a:latin typeface="Segoe Print" pitchFamily="2" charset="0"/>
              </a:rPr>
              <a:t>лэпбука</a:t>
            </a:r>
            <a:r>
              <a:rPr lang="ru-RU" sz="1200" b="1" dirty="0" smtClean="0">
                <a:solidFill>
                  <a:srgbClr val="0070C0"/>
                </a:solidFill>
                <a:latin typeface="Segoe Print" pitchFamily="2" charset="0"/>
              </a:rPr>
              <a:t> – экологически чистый, безопасный, из плотных материалов для многоразового использования.</a:t>
            </a:r>
            <a:endParaRPr lang="ru-RU" sz="1200" b="1" i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29388" y="1500174"/>
            <a:ext cx="2286016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Segoe Print" pitchFamily="2" charset="0"/>
              </a:rPr>
              <a:t>Формы организации работы с детьми – непосредственно-образовательная деятельность, самостоятельная деятельность детей, совместная деятельность детей и взрослых.</a:t>
            </a:r>
            <a:endParaRPr lang="ru-RU" sz="1100" b="1" i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6" name="Rectangle 16"/>
          <p:cNvSpPr txBox="1">
            <a:spLocks noChangeArrowheads="1"/>
          </p:cNvSpPr>
          <p:nvPr/>
        </p:nvSpPr>
        <p:spPr bwMode="auto">
          <a:xfrm rot="5400000">
            <a:off x="3250395" y="3679035"/>
            <a:ext cx="2214580" cy="300039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7" name="Rectangle 16"/>
          <p:cNvSpPr txBox="1">
            <a:spLocks noChangeArrowheads="1"/>
          </p:cNvSpPr>
          <p:nvPr/>
        </p:nvSpPr>
        <p:spPr bwMode="auto">
          <a:xfrm rot="5400000">
            <a:off x="6465083" y="3536168"/>
            <a:ext cx="2143145" cy="32146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43240" y="4357695"/>
            <a:ext cx="242889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Возрастные и индивидуальные особенности детей подразумевают минимальное присутствие текста в оформлении 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лэпбуков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.</a:t>
            </a:r>
            <a:endParaRPr lang="ru-RU" sz="1400" b="1" i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57950" y="4286256"/>
            <a:ext cx="257177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Segoe Print" pitchFamily="2" charset="0"/>
              </a:rPr>
              <a:t>Формы организации детей во время работы – индивидуальная, парная, подгрупповая, групповая.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b="1" i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9230" name="Picture 5" descr="e76aee9fd656"/>
          <p:cNvPicPr>
            <a:picLocks noChangeAspect="1" noChangeArrowheads="1"/>
          </p:cNvPicPr>
          <p:nvPr/>
        </p:nvPicPr>
        <p:blipFill>
          <a:blip r:embed="rId4" cstate="print"/>
          <a:srcRect r="48485" b="46617"/>
          <a:stretch>
            <a:fillRect/>
          </a:stretch>
        </p:blipFill>
        <p:spPr bwMode="auto">
          <a:xfrm>
            <a:off x="285720" y="1928802"/>
            <a:ext cx="4318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5" descr="e76aee9fd656"/>
          <p:cNvPicPr>
            <a:picLocks noChangeAspect="1" noChangeArrowheads="1"/>
          </p:cNvPicPr>
          <p:nvPr/>
        </p:nvPicPr>
        <p:blipFill>
          <a:blip r:embed="rId5" cstate="print"/>
          <a:srcRect t="46617" r="48296" b="-13382"/>
          <a:stretch>
            <a:fillRect/>
          </a:stretch>
        </p:blipFill>
        <p:spPr bwMode="auto">
          <a:xfrm>
            <a:off x="3286116" y="1142984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6215074" y="1071546"/>
            <a:ext cx="431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8" descr="e76aee9fd656"/>
          <p:cNvPicPr>
            <a:picLocks noChangeAspect="1" noChangeArrowheads="1"/>
          </p:cNvPicPr>
          <p:nvPr/>
        </p:nvPicPr>
        <p:blipFill>
          <a:blip r:embed="rId4" cstate="print"/>
          <a:srcRect l="51515" t="46765"/>
          <a:stretch>
            <a:fillRect/>
          </a:stretch>
        </p:blipFill>
        <p:spPr bwMode="auto">
          <a:xfrm>
            <a:off x="6215074" y="3714752"/>
            <a:ext cx="4064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3286116" y="4000504"/>
            <a:ext cx="431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260648"/>
            <a:ext cx="8147248" cy="312494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dirty="0" smtClean="0">
              <a:solidFill>
                <a:srgbClr val="0000FF"/>
              </a:solidFill>
              <a:latin typeface="Segoe Print" panose="02000600000000000000" pitchFamily="2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</a:br>
            <a:endParaRPr lang="ru-RU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title"/>
          </p:nvPr>
        </p:nvSpPr>
        <p:spPr>
          <a:xfrm>
            <a:off x="285720" y="1142984"/>
            <a:ext cx="8643998" cy="3643338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8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  <a:t>    </a:t>
            </a:r>
            <a:br>
              <a:rPr lang="ru-RU" sz="18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  <a:t>«Час работы научит большему, чем день объяснений, </a:t>
            </a:r>
            <a:b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  <a:t>ибо, если я занимаю ребенка в мастерской, его руки работают на пользу его ума» </a:t>
            </a:r>
            <a:b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  <a:t>                                     </a:t>
            </a:r>
            <a:b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  <a:t> Жан-Жак Руссо </a:t>
            </a:r>
            <a:r>
              <a:rPr lang="ru-RU" sz="18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srgbClr val="0000FF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endParaRPr lang="ru-RU" sz="3200" b="1" i="1" dirty="0" smtClean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" name="Picture 15" descr="e76aee9fd656"/>
          <p:cNvPicPr>
            <a:picLocks noChangeAspect="1" noChangeArrowheads="1"/>
          </p:cNvPicPr>
          <p:nvPr/>
        </p:nvPicPr>
        <p:blipFill>
          <a:blip r:embed="rId3" cstate="print"/>
          <a:srcRect l="48296" t="46617" b="-13382"/>
          <a:stretch>
            <a:fillRect/>
          </a:stretch>
        </p:blipFill>
        <p:spPr bwMode="auto">
          <a:xfrm>
            <a:off x="714348" y="1071546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064896" cy="1152128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Что такое ЛЭПБУК ?</a:t>
            </a:r>
          </a:p>
        </p:txBody>
      </p:sp>
      <p:pic>
        <p:nvPicPr>
          <p:cNvPr id="3075" name="Picture 5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t="15372" r="48196" b="70837"/>
          <a:stretch>
            <a:fillRect/>
          </a:stretch>
        </p:blipFill>
        <p:spPr bwMode="auto">
          <a:xfrm>
            <a:off x="179512" y="260648"/>
            <a:ext cx="10080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 txBox="1">
            <a:spLocks noChangeArrowheads="1"/>
          </p:cNvSpPr>
          <p:nvPr/>
        </p:nvSpPr>
        <p:spPr>
          <a:xfrm>
            <a:off x="395536" y="1340768"/>
            <a:ext cx="8136904" cy="122413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</a:rPr>
              <a:t>"Лэпбук" (</a:t>
            </a:r>
            <a:r>
              <a:rPr lang="ru-RU" sz="2000" dirty="0" err="1" smtClean="0">
                <a:solidFill>
                  <a:srgbClr val="7030A0"/>
                </a:solidFill>
                <a:latin typeface="Segoe Print" pitchFamily="2" charset="0"/>
              </a:rPr>
              <a:t>lapbook</a:t>
            </a: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</a:rPr>
              <a:t>) - в дословном переводе с английского значит "наколенная книга" (</a:t>
            </a:r>
            <a:r>
              <a:rPr lang="ru-RU" sz="2000" dirty="0" err="1" smtClean="0">
                <a:solidFill>
                  <a:srgbClr val="7030A0"/>
                </a:solidFill>
                <a:latin typeface="Segoe Print" pitchFamily="2" charset="0"/>
              </a:rPr>
              <a:t>lap</a:t>
            </a: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</a:rPr>
              <a:t> - колени, </a:t>
            </a:r>
            <a:r>
              <a:rPr lang="ru-RU" sz="2000" dirty="0" err="1" smtClean="0">
                <a:solidFill>
                  <a:srgbClr val="7030A0"/>
                </a:solidFill>
                <a:latin typeface="Segoe Print" pitchFamily="2" charset="0"/>
              </a:rPr>
              <a:t>book</a:t>
            </a:r>
            <a:r>
              <a:rPr lang="ru-RU" sz="2000" dirty="0" smtClean="0">
                <a:solidFill>
                  <a:srgbClr val="7030A0"/>
                </a:solidFill>
                <a:latin typeface="Segoe Print" pitchFamily="2" charset="0"/>
              </a:rPr>
              <a:t> - книга). 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22" name="Rectangle 16"/>
          <p:cNvSpPr txBox="1">
            <a:spLocks noChangeArrowheads="1"/>
          </p:cNvSpPr>
          <p:nvPr/>
        </p:nvSpPr>
        <p:spPr>
          <a:xfrm>
            <a:off x="179512" y="3789040"/>
            <a:ext cx="8064896" cy="10801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Лэпбук -</a:t>
            </a:r>
            <a:r>
              <a:rPr lang="ru-RU" sz="2000" dirty="0" smtClean="0">
                <a:solidFill>
                  <a:srgbClr val="C0000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удобное и информационно-насыщенное пособие для расширения, закрепления представлений и понятий.</a:t>
            </a:r>
            <a:endParaRPr lang="ru-RU" sz="2800" dirty="0" smtClean="0">
              <a:solidFill>
                <a:srgbClr val="C00000"/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23" name="Rectangle 16"/>
          <p:cNvSpPr txBox="1">
            <a:spLocks noChangeArrowheads="1"/>
          </p:cNvSpPr>
          <p:nvPr/>
        </p:nvSpPr>
        <p:spPr>
          <a:xfrm>
            <a:off x="0" y="4869160"/>
            <a:ext cx="8064896" cy="10801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Лэпбук - это не только отличный способ выполнить самостоятельную исследовательскую работу, но он может быть еще и формой представления итогов проекта. </a:t>
            </a:r>
            <a:endParaRPr lang="ru-RU" sz="4800" dirty="0" smtClean="0">
              <a:solidFill>
                <a:schemeClr val="accent3">
                  <a:lumMod val="50000"/>
                </a:schemeClr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24" name="Rectangle 16"/>
          <p:cNvSpPr txBox="1">
            <a:spLocks noChangeArrowheads="1"/>
          </p:cNvSpPr>
          <p:nvPr/>
        </p:nvSpPr>
        <p:spPr>
          <a:xfrm>
            <a:off x="251520" y="2492896"/>
            <a:ext cx="8100392" cy="122413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dirty="0" smtClean="0">
                <a:solidFill>
                  <a:srgbClr val="0070C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- это такая самодельная книжка раскладушка или тематическая папка с разными карманами и подвижными деталями.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18" name="Picture 5" descr="e76aee9fd656"/>
          <p:cNvPicPr>
            <a:picLocks noChangeAspect="1" noChangeArrowheads="1"/>
          </p:cNvPicPr>
          <p:nvPr/>
        </p:nvPicPr>
        <p:blipFill>
          <a:blip r:embed="rId4" cstate="print"/>
          <a:srcRect r="48485" b="46617"/>
          <a:stretch>
            <a:fillRect/>
          </a:stretch>
        </p:blipFill>
        <p:spPr bwMode="auto">
          <a:xfrm>
            <a:off x="467544" y="3573016"/>
            <a:ext cx="431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e76aee9fd656"/>
          <p:cNvPicPr>
            <a:picLocks noChangeAspect="1" noChangeArrowheads="1"/>
          </p:cNvPicPr>
          <p:nvPr/>
        </p:nvPicPr>
        <p:blipFill>
          <a:blip r:embed="rId5" cstate="print"/>
          <a:srcRect t="46617" r="48296" b="-13382"/>
          <a:stretch>
            <a:fillRect/>
          </a:stretch>
        </p:blipFill>
        <p:spPr bwMode="auto">
          <a:xfrm>
            <a:off x="683568" y="1124744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179512" y="4653136"/>
            <a:ext cx="431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460431" y="82406"/>
            <a:ext cx="22313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8" descr="e76aee9fd656"/>
          <p:cNvPicPr>
            <a:picLocks noChangeAspect="1" noChangeArrowheads="1"/>
          </p:cNvPicPr>
          <p:nvPr/>
        </p:nvPicPr>
        <p:blipFill>
          <a:blip r:embed="rId4" cstate="print"/>
          <a:srcRect l="51515" t="46765"/>
          <a:stretch>
            <a:fillRect/>
          </a:stretch>
        </p:blipFill>
        <p:spPr bwMode="auto">
          <a:xfrm>
            <a:off x="539552" y="2276872"/>
            <a:ext cx="398118" cy="56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7776864" cy="936104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Пожелания</a:t>
            </a: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 bwMode="auto">
          <a:xfrm>
            <a:off x="539552" y="1124744"/>
            <a:ext cx="8280920" cy="544522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egoe Print" pitchFamily="2" charset="0"/>
              </a:rPr>
              <a:t>Я желаем ВАМ горящих одухотворенных глаз.</a:t>
            </a: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Segoe Print" pitchFamily="2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egoe Print" pitchFamily="2" charset="0"/>
              </a:rPr>
              <a:t> Чтобы в них блестел интерес к жизни, к работе, к творчеству. </a:t>
            </a: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Segoe Print" pitchFamily="2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egoe Print" pitchFamily="2" charset="0"/>
              </a:rPr>
              <a:t>Пусть муза, вдохновляющая на создание шедевров, никогда Вас не покинет.</a:t>
            </a: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Segoe Print" pitchFamily="2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egoe Print" pitchFamily="2" charset="0"/>
              </a:rPr>
              <a:t> А каждое Ваше творческое начинание сопровождается успехом и признанием.</a:t>
            </a:r>
            <a:endParaRPr lang="ru-RU" sz="2400" dirty="0" smtClean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7" name="Picture 5" descr="e76aee9fd656"/>
          <p:cNvPicPr>
            <a:picLocks noChangeAspect="1" noChangeArrowheads="1"/>
          </p:cNvPicPr>
          <p:nvPr/>
        </p:nvPicPr>
        <p:blipFill>
          <a:blip r:embed="rId3" cstate="print"/>
          <a:srcRect r="48485" b="46617"/>
          <a:stretch>
            <a:fillRect/>
          </a:stretch>
        </p:blipFill>
        <p:spPr bwMode="auto">
          <a:xfrm>
            <a:off x="827584" y="1124744"/>
            <a:ext cx="431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20df76943c2a"/>
          <p:cNvPicPr>
            <a:picLocks noChangeAspect="1" noChangeArrowheads="1"/>
          </p:cNvPicPr>
          <p:nvPr/>
        </p:nvPicPr>
        <p:blipFill>
          <a:blip r:embed="rId4" cstate="print"/>
          <a:srcRect l="39082" t="15372" r="48196" b="70837"/>
          <a:stretch>
            <a:fillRect/>
          </a:stretch>
        </p:blipFill>
        <p:spPr bwMode="auto">
          <a:xfrm>
            <a:off x="683568" y="116632"/>
            <a:ext cx="10080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4572032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u="sng" dirty="0" smtClean="0">
                <a:solidFill>
                  <a:srgbClr val="7030A0"/>
                </a:solidFill>
                <a:latin typeface="Segoe Print" pitchFamily="2" charset="0"/>
              </a:rPr>
              <a:t>Использованы ресурсы:</a:t>
            </a:r>
            <a:endParaRPr lang="ru-RU" sz="2800" b="1" u="sng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351300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dirty="0" smtClean="0">
                <a:latin typeface="Segoe Print" pitchFamily="2" charset="0"/>
              </a:rPr>
              <a:t>Список литературы:</a:t>
            </a:r>
          </a:p>
          <a:p>
            <a:r>
              <a:rPr lang="ru-RU" sz="2400" dirty="0" smtClean="0">
                <a:latin typeface="Segoe Print" pitchFamily="2" charset="0"/>
              </a:rPr>
              <a:t>1. Козлова С. А. Дошкольная педагогика // С. А. Козлова - М. : Педагогика, 2001.-168 с.</a:t>
            </a:r>
          </a:p>
          <a:p>
            <a:r>
              <a:rPr lang="ru-RU" sz="2400" dirty="0" smtClean="0">
                <a:latin typeface="Segoe Print" pitchFamily="2" charset="0"/>
              </a:rPr>
              <a:t>2. Педагогический словарь Т.1 </a:t>
            </a:r>
            <a:r>
              <a:rPr lang="ru-RU" sz="2400" dirty="0" err="1" smtClean="0">
                <a:latin typeface="Segoe Print" pitchFamily="2" charset="0"/>
              </a:rPr>
              <a:t>Изд</a:t>
            </a:r>
            <a:r>
              <a:rPr lang="ru-RU" sz="2400" dirty="0" smtClean="0">
                <a:latin typeface="Segoe Print" pitchFamily="2" charset="0"/>
              </a:rPr>
              <a:t> - во АПН, М., 1960. с. 335 (Статья «Дидактический материал»)</a:t>
            </a:r>
          </a:p>
          <a:p>
            <a:r>
              <a:rPr lang="ru-RU" sz="2400" dirty="0" smtClean="0">
                <a:latin typeface="Segoe Print" pitchFamily="2" charset="0"/>
              </a:rPr>
              <a:t>3. Савенков А. И. Исследовательские методы обучения в дошкольном образовании // Дошкольное воспитание 2005 - № 12 - с. 6-11</a:t>
            </a:r>
          </a:p>
          <a:p>
            <a:r>
              <a:rPr lang="ru-RU" sz="2400" u="sng" dirty="0" smtClean="0">
                <a:hlinkClick r:id="rId2"/>
              </a:rPr>
              <a:t>https://ru.pinterest.com/source/homeschoolshare.com/</a:t>
            </a:r>
            <a:endParaRPr lang="ru-RU" sz="2400" dirty="0" smtClean="0"/>
          </a:p>
          <a:p>
            <a:r>
              <a:rPr lang="ru-RU" sz="2400" u="sng" dirty="0" smtClean="0">
                <a:hlinkClick r:id="rId3"/>
              </a:rPr>
              <a:t>http://www.tavika.ru/2015/12/Red-book.html</a:t>
            </a:r>
            <a:endParaRPr lang="ru-RU" sz="2400" dirty="0" smtClean="0"/>
          </a:p>
          <a:p>
            <a:r>
              <a:rPr lang="ru-RU" sz="2400" u="sng" smtClean="0">
                <a:hlinkClick r:id="rId4"/>
              </a:rPr>
              <a:t>http://www.maam.ru/obrazovanie/lepbuki</a:t>
            </a:r>
            <a:endParaRPr lang="ru-RU" sz="2400" smtClean="0"/>
          </a:p>
          <a:p>
            <a:endParaRPr lang="ru-RU" sz="2400" dirty="0" smtClean="0">
              <a:latin typeface="Segoe Print" pitchFamily="2" charset="0"/>
            </a:endParaRPr>
          </a:p>
          <a:p>
            <a:endParaRPr lang="ru-RU" sz="2400" dirty="0" smtClean="0">
              <a:latin typeface="Segoe Print" pitchFamily="2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136904" cy="108012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Что такое ЛЭПБУК ?</a:t>
            </a:r>
          </a:p>
        </p:txBody>
      </p:sp>
      <p:pic>
        <p:nvPicPr>
          <p:cNvPr id="3075" name="Picture 5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t="15372" r="48196" b="70837"/>
          <a:stretch>
            <a:fillRect/>
          </a:stretch>
        </p:blipFill>
        <p:spPr bwMode="auto">
          <a:xfrm>
            <a:off x="179512" y="260648"/>
            <a:ext cx="10080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мастер-класс\2ea26f6ee8dbade67cecc0770e8de3f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916832"/>
            <a:ext cx="2038350" cy="2736304"/>
          </a:xfrm>
          <a:prstGeom prst="round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3" name="Рисунок 12" descr="C:\Users\User\Desktop\мастер-класс\для презентации\DSCN11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988840"/>
            <a:ext cx="2105025" cy="2808312"/>
          </a:xfrm>
          <a:prstGeom prst="roundRect">
            <a:avLst/>
          </a:prstGeom>
          <a:noFill/>
          <a:ln w="38100">
            <a:solidFill>
              <a:srgbClr val="003A1A"/>
            </a:solidFill>
            <a:miter lim="800000"/>
            <a:headEnd/>
            <a:tailEnd/>
          </a:ln>
        </p:spPr>
      </p:pic>
      <p:pic>
        <p:nvPicPr>
          <p:cNvPr id="10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r="48196" b="84628"/>
          <a:stretch>
            <a:fillRect/>
          </a:stretch>
        </p:blipFill>
        <p:spPr bwMode="auto">
          <a:xfrm>
            <a:off x="0" y="2708920"/>
            <a:ext cx="10080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20df76943c2a"/>
          <p:cNvPicPr>
            <a:picLocks noChangeAspect="1" noChangeArrowheads="1"/>
          </p:cNvPicPr>
          <p:nvPr/>
        </p:nvPicPr>
        <p:blipFill>
          <a:blip r:embed="rId6" cstate="print"/>
          <a:srcRect l="48196" r="39082" b="84628"/>
          <a:stretch>
            <a:fillRect/>
          </a:stretch>
        </p:blipFill>
        <p:spPr bwMode="auto">
          <a:xfrm>
            <a:off x="8135938" y="2780928"/>
            <a:ext cx="10080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&amp;shcy;&amp;acy;&amp;bcy;&amp;lcy;&amp;ocy;&amp;ncy;&amp;ycy; &amp;dcy;&amp;lcy;&amp;yacy; &amp;rcy;&amp;acy;&amp;scy;&amp;pcy;&amp;iecy;&amp;chcy;&amp;acy;&amp;tcy;&amp;kcy;&amp;icy; &amp;lcy;&amp;ecy;&amp;pcy;&amp;bcy;&amp;ucy;&amp;kcy;&amp;acy; &quot;&amp;Tcy;&amp;rcy;&amp;acy;&amp;ncy;&amp;scy;&amp;pcy;&amp;ocy;&amp;rcy;&amp;tcy;&quot;"/>
          <p:cNvPicPr/>
          <p:nvPr/>
        </p:nvPicPr>
        <p:blipFill>
          <a:blip r:embed="rId7" cstate="print"/>
          <a:srcRect l="3460" t="4638" r="3122" b="40798"/>
          <a:stretch>
            <a:fillRect/>
          </a:stretch>
        </p:blipFill>
        <p:spPr bwMode="auto">
          <a:xfrm>
            <a:off x="2483768" y="4293096"/>
            <a:ext cx="3888432" cy="1694309"/>
          </a:xfrm>
          <a:prstGeom prst="round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4" name="Picture 7" descr="20df76943c2a"/>
          <p:cNvPicPr>
            <a:picLocks noChangeAspect="1" noChangeArrowheads="1"/>
          </p:cNvPicPr>
          <p:nvPr/>
        </p:nvPicPr>
        <p:blipFill>
          <a:blip r:embed="rId8" cstate="print"/>
          <a:srcRect t="48196" r="84628" b="39082"/>
          <a:stretch>
            <a:fillRect/>
          </a:stretch>
        </p:blipFill>
        <p:spPr bwMode="auto">
          <a:xfrm>
            <a:off x="3707904" y="5661248"/>
            <a:ext cx="12033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 txBox="1">
            <a:spLocks noChangeArrowheads="1"/>
          </p:cNvSpPr>
          <p:nvPr/>
        </p:nvSpPr>
        <p:spPr bwMode="auto">
          <a:xfrm>
            <a:off x="179512" y="1196752"/>
            <a:ext cx="8964488" cy="566124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Это собирательный образ плаката, книги и раздаточного материала, который направлен на развитие у обучающегося творческого потенциала, который учит мыслить и действовать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креативно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ea typeface="Calibri" pitchFamily="34" charset="0"/>
                <a:cs typeface="Times New Roman" pitchFamily="18" charset="0"/>
              </a:rPr>
              <a:t> в рамках заданной темы, расширяя не только кругозор, но и формируя навыки и умения, необходимые для преодоления трудностей и решения поставленной проблемы. </a:t>
            </a:r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18" name="Picture 5" descr="e76aee9fd656"/>
          <p:cNvPicPr>
            <a:picLocks noChangeAspect="1" noChangeArrowheads="1"/>
          </p:cNvPicPr>
          <p:nvPr/>
        </p:nvPicPr>
        <p:blipFill>
          <a:blip r:embed="rId9" cstate="print"/>
          <a:srcRect r="48485" b="46617"/>
          <a:stretch>
            <a:fillRect/>
          </a:stretch>
        </p:blipFill>
        <p:spPr bwMode="auto">
          <a:xfrm>
            <a:off x="395536" y="1268760"/>
            <a:ext cx="504056" cy="6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8115328" cy="214314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200" dirty="0" smtClean="0"/>
              <a:t>Технология «</a:t>
            </a:r>
            <a:r>
              <a:rPr lang="ru-RU" sz="2200" dirty="0" err="1" smtClean="0"/>
              <a:t>лэпбука</a:t>
            </a:r>
            <a:r>
              <a:rPr lang="ru-RU" sz="2200" dirty="0" smtClean="0"/>
              <a:t>» пришла  из Америки, </a:t>
            </a:r>
          </a:p>
          <a:p>
            <a:pPr algn="ctr">
              <a:buNone/>
            </a:pPr>
            <a:r>
              <a:rPr lang="ru-RU" sz="2200" dirty="0" smtClean="0"/>
              <a:t>адаптировала его под наш менталитет </a:t>
            </a:r>
          </a:p>
          <a:p>
            <a:pPr algn="ctr">
              <a:buNone/>
            </a:pPr>
            <a:r>
              <a:rPr lang="ru-RU" sz="2200" b="1" i="1" dirty="0" smtClean="0">
                <a:solidFill>
                  <a:srgbClr val="7030A0"/>
                </a:solidFill>
              </a:rPr>
              <a:t>Татьяна Александровна  </a:t>
            </a:r>
            <a:r>
              <a:rPr lang="ru-RU" sz="2200" b="1" i="1" dirty="0" err="1" smtClean="0">
                <a:solidFill>
                  <a:srgbClr val="7030A0"/>
                </a:solidFill>
              </a:rPr>
              <a:t>Пироженко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dirty="0" smtClean="0"/>
              <a:t> </a:t>
            </a:r>
          </a:p>
          <a:p>
            <a:pPr algn="ctr">
              <a:buNone/>
            </a:pPr>
            <a:r>
              <a:rPr lang="ru-RU" sz="2200" dirty="0" smtClean="0"/>
              <a:t>	Она разрабатывала эту технологию для занятий со своим ребенком и предложила использовать ее в исследовательской работе с детьми.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876"/>
            <a:ext cx="6929486" cy="250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6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064896" cy="1152128"/>
          </a:xfr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Откуда эта технология?</a:t>
            </a:r>
          </a:p>
        </p:txBody>
      </p:sp>
      <p:pic>
        <p:nvPicPr>
          <p:cNvPr id="6" name="Picture 7" descr="20df76943c2a"/>
          <p:cNvPicPr>
            <a:picLocks noChangeAspect="1" noChangeArrowheads="1"/>
          </p:cNvPicPr>
          <p:nvPr/>
        </p:nvPicPr>
        <p:blipFill>
          <a:blip r:embed="rId4" cstate="print"/>
          <a:srcRect l="48196" r="39082" b="84628"/>
          <a:stretch>
            <a:fillRect/>
          </a:stretch>
        </p:blipFill>
        <p:spPr bwMode="auto">
          <a:xfrm rot="11116420">
            <a:off x="317635" y="164428"/>
            <a:ext cx="920056" cy="133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e76aee9fd656"/>
          <p:cNvPicPr>
            <a:picLocks noChangeAspect="1" noChangeArrowheads="1"/>
          </p:cNvPicPr>
          <p:nvPr/>
        </p:nvPicPr>
        <p:blipFill>
          <a:blip r:embed="rId5" cstate="print"/>
          <a:srcRect t="46765" r="51515"/>
          <a:stretch>
            <a:fillRect/>
          </a:stretch>
        </p:blipFill>
        <p:spPr bwMode="auto">
          <a:xfrm rot="19648041">
            <a:off x="1122739" y="3564628"/>
            <a:ext cx="4064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	</a:t>
            </a:r>
            <a:endParaRPr lang="ru-RU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435280" cy="1512168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</a:pPr>
            <a:r>
              <a:rPr lang="ru-RU" sz="2800" b="1" i="1" dirty="0" err="1" smtClean="0">
                <a:solidFill>
                  <a:srgbClr val="7030A0"/>
                </a:solidFill>
                <a:latin typeface="Segoe Print" pitchFamily="2" charset="0"/>
                <a:ea typeface="+mn-ea"/>
                <a:cs typeface="+mn-cs"/>
              </a:rPr>
              <a:t>Лэпбук</a:t>
            </a: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n-ea"/>
                <a:cs typeface="+mn-cs"/>
              </a:rPr>
              <a:t> – эффективное средство для обучения и запоминания информации</a:t>
            </a: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 bwMode="auto">
          <a:xfrm>
            <a:off x="251520" y="1700808"/>
            <a:ext cx="8280920" cy="43924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egoe Print" pitchFamily="2" charset="0"/>
              </a:rPr>
              <a:t>Это отличный способ закрепить определенную тему с детьми, </a:t>
            </a:r>
          </a:p>
          <a:p>
            <a:pPr fontAlgn="base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egoe Print" pitchFamily="2" charset="0"/>
              </a:rPr>
              <a:t>осмыслить содержание книги, провести исследовательскую работу, в процессе которой ученик участвует в поиске, анализе и сортировке информации.</a:t>
            </a:r>
          </a:p>
          <a:p>
            <a:endParaRPr lang="ru-RU" sz="3200" i="1" dirty="0"/>
          </a:p>
        </p:txBody>
      </p:sp>
      <p:pic>
        <p:nvPicPr>
          <p:cNvPr id="7" name="Picture 8" descr="e76aee9fd656"/>
          <p:cNvPicPr>
            <a:picLocks noChangeAspect="1" noChangeArrowheads="1"/>
          </p:cNvPicPr>
          <p:nvPr/>
        </p:nvPicPr>
        <p:blipFill>
          <a:blip r:embed="rId3" cstate="print"/>
          <a:srcRect t="46765" r="51515"/>
          <a:stretch>
            <a:fillRect/>
          </a:stretch>
        </p:blipFill>
        <p:spPr bwMode="auto">
          <a:xfrm rot="19648041">
            <a:off x="662192" y="64189"/>
            <a:ext cx="4064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e76aee9fd656"/>
          <p:cNvPicPr>
            <a:picLocks noChangeAspect="1" noChangeArrowheads="1"/>
          </p:cNvPicPr>
          <p:nvPr/>
        </p:nvPicPr>
        <p:blipFill>
          <a:blip r:embed="rId4" cstate="print"/>
          <a:srcRect t="46617" r="48296" b="-13382"/>
          <a:stretch>
            <a:fillRect/>
          </a:stretch>
        </p:blipFill>
        <p:spPr bwMode="auto">
          <a:xfrm>
            <a:off x="539552" y="1556792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6"/>
          <p:cNvSpPr>
            <a:spLocks noGrp="1" noChangeArrowheads="1"/>
          </p:cNvSpPr>
          <p:nvPr>
            <p:ph type="title"/>
          </p:nvPr>
        </p:nvSpPr>
        <p:spPr>
          <a:xfrm>
            <a:off x="500063" y="928688"/>
            <a:ext cx="8229600" cy="10715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Возрастная категория</a:t>
            </a:r>
          </a:p>
        </p:txBody>
      </p:sp>
      <p:pic>
        <p:nvPicPr>
          <p:cNvPr id="10243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r="48196" b="84628"/>
          <a:stretch>
            <a:fillRect/>
          </a:stretch>
        </p:blipFill>
        <p:spPr bwMode="auto">
          <a:xfrm>
            <a:off x="0" y="785813"/>
            <a:ext cx="10080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 txBox="1">
            <a:spLocks noChangeArrowheads="1"/>
          </p:cNvSpPr>
          <p:nvPr/>
        </p:nvSpPr>
        <p:spPr bwMode="auto">
          <a:xfrm rot="5400000">
            <a:off x="1032399" y="1825065"/>
            <a:ext cx="1864227" cy="250033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 bwMode="auto">
          <a:xfrm rot="5400000">
            <a:off x="5965043" y="1607329"/>
            <a:ext cx="2214573" cy="328614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0246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714348" y="2071678"/>
            <a:ext cx="5000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1214414" y="3357562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4348" y="2643182"/>
            <a:ext cx="25717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egoe Print" pitchFamily="2" charset="0"/>
              </a:rPr>
              <a:t>Дошкольники</a:t>
            </a:r>
          </a:p>
          <a:p>
            <a:endParaRPr lang="ru-RU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86446" y="2357430"/>
            <a:ext cx="2286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egoe Print" pitchFamily="2" charset="0"/>
              </a:rPr>
              <a:t>Школьники: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egoe Print" pitchFamily="2" charset="0"/>
              </a:rPr>
              <a:t>-начальная;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egoe Print" pitchFamily="2" charset="0"/>
              </a:rPr>
              <a:t>-средняя;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egoe Print" pitchFamily="2" charset="0"/>
              </a:rPr>
              <a:t>- старшая</a:t>
            </a:r>
            <a:endParaRPr lang="ru-RU" sz="2400" b="1" i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 rot="5400000">
            <a:off x="2777852" y="3722951"/>
            <a:ext cx="1802315" cy="321467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4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2357422" y="4214818"/>
            <a:ext cx="5000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5643570" y="1928802"/>
            <a:ext cx="5000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85984" y="4857760"/>
            <a:ext cx="257174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Segoe Print" pitchFamily="2" charset="0"/>
              </a:rPr>
              <a:t>Студенты СПО и ВУЗов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6"/>
          <p:cNvSpPr>
            <a:spLocks noGrp="1" noChangeArrowheads="1"/>
          </p:cNvSpPr>
          <p:nvPr>
            <p:ph type="title"/>
          </p:nvPr>
        </p:nvSpPr>
        <p:spPr>
          <a:xfrm flipH="1">
            <a:off x="500063" y="928688"/>
            <a:ext cx="8229600" cy="10715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Плюсы ЛЭПБУКА</a:t>
            </a:r>
          </a:p>
        </p:txBody>
      </p:sp>
      <p:pic>
        <p:nvPicPr>
          <p:cNvPr id="9219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48196" r="39082" b="84628"/>
          <a:stretch>
            <a:fillRect/>
          </a:stretch>
        </p:blipFill>
        <p:spPr bwMode="auto">
          <a:xfrm>
            <a:off x="8135938" y="714375"/>
            <a:ext cx="10080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 txBox="1">
            <a:spLocks noChangeArrowheads="1"/>
          </p:cNvSpPr>
          <p:nvPr/>
        </p:nvSpPr>
        <p:spPr bwMode="auto">
          <a:xfrm rot="5400000">
            <a:off x="392907" y="2250281"/>
            <a:ext cx="2500312" cy="24288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2938" y="2500313"/>
            <a:ext cx="20716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Segoe Print" pitchFamily="2" charset="0"/>
              </a:rPr>
              <a:t>Использование разных форм организации деятельности обучающихся (индивидуальная, парная, групповая работа)</a:t>
            </a:r>
          </a:p>
        </p:txBody>
      </p:sp>
      <p:sp>
        <p:nvSpPr>
          <p:cNvPr id="10" name="Rectangle 16"/>
          <p:cNvSpPr txBox="1">
            <a:spLocks noChangeArrowheads="1"/>
          </p:cNvSpPr>
          <p:nvPr/>
        </p:nvSpPr>
        <p:spPr bwMode="auto">
          <a:xfrm rot="5400000">
            <a:off x="3857625" y="1928813"/>
            <a:ext cx="1214438" cy="22145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 rot="5400000">
            <a:off x="6500813" y="1928812"/>
            <a:ext cx="1214438" cy="221456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00438" y="2571750"/>
            <a:ext cx="1857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Segoe Print" pitchFamily="2" charset="0"/>
              </a:rPr>
              <a:t>Совместная работа с родителями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15063" y="2643188"/>
            <a:ext cx="1857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Segoe Print" pitchFamily="2" charset="0"/>
              </a:rPr>
              <a:t>Ручная работа</a:t>
            </a:r>
          </a:p>
        </p:txBody>
      </p:sp>
      <p:sp>
        <p:nvSpPr>
          <p:cNvPr id="16" name="Rectangle 16"/>
          <p:cNvSpPr txBox="1">
            <a:spLocks noChangeArrowheads="1"/>
          </p:cNvSpPr>
          <p:nvPr/>
        </p:nvSpPr>
        <p:spPr bwMode="auto">
          <a:xfrm rot="5400000">
            <a:off x="3643313" y="3571875"/>
            <a:ext cx="1214437" cy="221456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7" name="Rectangle 16"/>
          <p:cNvSpPr txBox="1">
            <a:spLocks noChangeArrowheads="1"/>
          </p:cNvSpPr>
          <p:nvPr/>
        </p:nvSpPr>
        <p:spPr bwMode="auto">
          <a:xfrm rot="5400000">
            <a:off x="6429375" y="3571876"/>
            <a:ext cx="1214437" cy="22145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57563" y="4286250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Segoe Print" pitchFamily="2" charset="0"/>
              </a:rPr>
              <a:t>Развивающие задания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143625" y="4286250"/>
            <a:ext cx="1857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Segoe Print" pitchFamily="2" charset="0"/>
              </a:rPr>
              <a:t>Подход в обучении </a:t>
            </a:r>
          </a:p>
        </p:txBody>
      </p:sp>
      <p:pic>
        <p:nvPicPr>
          <p:cNvPr id="9230" name="Picture 5" descr="e76aee9fd656"/>
          <p:cNvPicPr>
            <a:picLocks noChangeAspect="1" noChangeArrowheads="1"/>
          </p:cNvPicPr>
          <p:nvPr/>
        </p:nvPicPr>
        <p:blipFill>
          <a:blip r:embed="rId4" cstate="print"/>
          <a:srcRect r="48485" b="46617"/>
          <a:stretch>
            <a:fillRect/>
          </a:stretch>
        </p:blipFill>
        <p:spPr bwMode="auto">
          <a:xfrm>
            <a:off x="571500" y="2000250"/>
            <a:ext cx="4318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5" descr="e76aee9fd656"/>
          <p:cNvPicPr>
            <a:picLocks noChangeAspect="1" noChangeArrowheads="1"/>
          </p:cNvPicPr>
          <p:nvPr/>
        </p:nvPicPr>
        <p:blipFill>
          <a:blip r:embed="rId5" cstate="print"/>
          <a:srcRect t="46617" r="48296" b="-13382"/>
          <a:stretch>
            <a:fillRect/>
          </a:stretch>
        </p:blipFill>
        <p:spPr bwMode="auto">
          <a:xfrm>
            <a:off x="3429000" y="2000250"/>
            <a:ext cx="431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6072188" y="2071688"/>
            <a:ext cx="431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8" descr="e76aee9fd656"/>
          <p:cNvPicPr>
            <a:picLocks noChangeAspect="1" noChangeArrowheads="1"/>
          </p:cNvPicPr>
          <p:nvPr/>
        </p:nvPicPr>
        <p:blipFill>
          <a:blip r:embed="rId4" cstate="print"/>
          <a:srcRect l="51515" t="46765"/>
          <a:stretch>
            <a:fillRect/>
          </a:stretch>
        </p:blipFill>
        <p:spPr bwMode="auto">
          <a:xfrm>
            <a:off x="6000750" y="3714750"/>
            <a:ext cx="4064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3214688" y="3786188"/>
            <a:ext cx="431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6"/>
          <p:cNvSpPr>
            <a:spLocks noGrp="1" noChangeArrowheads="1"/>
          </p:cNvSpPr>
          <p:nvPr>
            <p:ph type="title"/>
          </p:nvPr>
        </p:nvSpPr>
        <p:spPr>
          <a:xfrm>
            <a:off x="500063" y="928688"/>
            <a:ext cx="8229600" cy="1071562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  <a:latin typeface="Segoe Print" pitchFamily="2" charset="0"/>
              </a:rPr>
              <a:t>Минусы ЛЭПБУКА</a:t>
            </a:r>
          </a:p>
        </p:txBody>
      </p:sp>
      <p:pic>
        <p:nvPicPr>
          <p:cNvPr id="10243" name="Picture 7" descr="20df76943c2a"/>
          <p:cNvPicPr>
            <a:picLocks noChangeAspect="1" noChangeArrowheads="1"/>
          </p:cNvPicPr>
          <p:nvPr/>
        </p:nvPicPr>
        <p:blipFill>
          <a:blip r:embed="rId3" cstate="print"/>
          <a:srcRect l="39082" r="48196" b="84628"/>
          <a:stretch>
            <a:fillRect/>
          </a:stretch>
        </p:blipFill>
        <p:spPr bwMode="auto">
          <a:xfrm>
            <a:off x="0" y="785813"/>
            <a:ext cx="10080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 txBox="1">
            <a:spLocks noChangeArrowheads="1"/>
          </p:cNvSpPr>
          <p:nvPr/>
        </p:nvSpPr>
        <p:spPr bwMode="auto">
          <a:xfrm rot="5400000">
            <a:off x="1707938" y="2142840"/>
            <a:ext cx="1649909" cy="24940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 bwMode="auto">
          <a:xfrm rot="5400000">
            <a:off x="5393531" y="2178844"/>
            <a:ext cx="1643063" cy="24288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i="1" kern="0" dirty="0">
              <a:solidFill>
                <a:srgbClr val="660033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0246" name="Picture 7" descr="e76aee9fd656"/>
          <p:cNvPicPr>
            <a:picLocks noChangeAspect="1" noChangeArrowheads="1"/>
          </p:cNvPicPr>
          <p:nvPr/>
        </p:nvPicPr>
        <p:blipFill>
          <a:blip r:embed="rId4" cstate="print"/>
          <a:srcRect l="51704" r="-3220" b="53383"/>
          <a:stretch>
            <a:fillRect/>
          </a:stretch>
        </p:blipFill>
        <p:spPr bwMode="auto">
          <a:xfrm>
            <a:off x="1357313" y="2357438"/>
            <a:ext cx="5000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e76aee9fd656"/>
          <p:cNvPicPr>
            <a:picLocks noChangeAspect="1" noChangeArrowheads="1"/>
          </p:cNvPicPr>
          <p:nvPr/>
        </p:nvPicPr>
        <p:blipFill>
          <a:blip r:embed="rId4" cstate="print"/>
          <a:srcRect l="51515" t="46765"/>
          <a:stretch>
            <a:fillRect/>
          </a:stretch>
        </p:blipFill>
        <p:spPr bwMode="auto">
          <a:xfrm>
            <a:off x="5072063" y="2286000"/>
            <a:ext cx="5000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1500188" y="2928938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28750" y="2928938"/>
            <a:ext cx="22145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Segoe Print" pitchFamily="2" charset="0"/>
              </a:rPr>
              <a:t>Оценивание работ</a:t>
            </a:r>
          </a:p>
          <a:p>
            <a:endParaRPr lang="ru-RU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43500" y="2857500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Segoe Print" pitchFamily="2" charset="0"/>
              </a:rPr>
              <a:t>Время для создания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762</Words>
  <Application>Microsoft Office PowerPoint</Application>
  <PresentationFormat>Экран (4:3)</PresentationFormat>
  <Paragraphs>127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МУНИЦИПАЛЬНОЕ БЮДЖЕТНОЕ ОБРАЗОВАТЕЛЬНОЕ УЧРЕЖДЕНИЕ ДОПОЛНИТЕЛЬНОГО ОБРАЗОВАНИЯ «ЦЕНТР ДОПОЛНИТЕЛЬНОГО ОБРАЗОВАНИЯ» ГОРОДА КЫЗЫЛА РЕСПУБЛИКИ ТЫВА (МБОУ ДО ЦДО г. Кызыла) Ленина ул., 22 д., г. Кызыл, 667000 тел/факс 2-37-13, E-mail: cdodukyzyl@mail.ru,  Сайт: https://tsdo-kyzyl.rtyva.ru ОКПО32688305, ОГРН 1021700514868. ИНН/КПП 1701010048/170101001 </vt:lpstr>
      <vt:lpstr>Рекомендации  по разработке и оформлению   ЛЭПБУКА  к Дню космонавтики   </vt:lpstr>
      <vt:lpstr>Что такое ЛЭПБУК ?</vt:lpstr>
      <vt:lpstr>Что такое ЛЭПБУК ?</vt:lpstr>
      <vt:lpstr>Откуда эта технология?</vt:lpstr>
      <vt:lpstr>Лэпбук – эффективное средство для обучения и запоминания информации</vt:lpstr>
      <vt:lpstr>Возрастная категория</vt:lpstr>
      <vt:lpstr>Плюсы ЛЭПБУКА</vt:lpstr>
      <vt:lpstr>Минусы ЛЭПБУКА</vt:lpstr>
      <vt:lpstr> Из чего состоит лэпбук? </vt:lpstr>
      <vt:lpstr>С чего начать?</vt:lpstr>
      <vt:lpstr> I этап: Выбор темы </vt:lpstr>
      <vt:lpstr>II этап: План.</vt:lpstr>
      <vt:lpstr>III этап: Макет.</vt:lpstr>
      <vt:lpstr>Как сделать папку?</vt:lpstr>
      <vt:lpstr>Как сделать папку?</vt:lpstr>
      <vt:lpstr>IV этап: Оформление.</vt:lpstr>
      <vt:lpstr>Разнообразие лэпбуков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нужно, чтобы сделать лэпбук: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Подведем итоги:</vt:lpstr>
      <vt:lpstr>     «Час работы научит большему, чем день объяснений,  ибо, если я занимаю ребенка в мастерской, его руки работают на пользу его ума»                                         Жан-Жак Руссо  </vt:lpstr>
      <vt:lpstr>Пожелания</vt:lpstr>
      <vt:lpstr>Использованы ресурсы: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cdodukyzyl@mail.ru</cp:lastModifiedBy>
  <cp:revision>92</cp:revision>
  <dcterms:created xsi:type="dcterms:W3CDTF">2013-03-16T17:10:51Z</dcterms:created>
  <dcterms:modified xsi:type="dcterms:W3CDTF">2023-04-17T06:26:03Z</dcterms:modified>
</cp:coreProperties>
</file>