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11.04.2023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11.04.2023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11.04.2023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11.04.2023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11.04.2023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11.04.2023</a:t>
            </a:fld>
            <a:endParaRPr lang="ru-RU"/>
          </a:p>
        </p:txBody>
      </p:sp>
      <p:pic>
        <p:nvPicPr>
          <p:cNvPr id="7" name="Рисунок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pic>
        <p:nvPicPr>
          <p:cNvPr id="8" name="Рисунок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1215"/>
            <a:ext cx="1907704" cy="19168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Сертифицированные программы</a:t>
            </a:r>
            <a:endParaRPr lang="ru-RU" dirty="0"/>
          </a:p>
        </p:txBody>
      </p:sp>
      <p:sp>
        <p:nvSpPr>
          <p:cNvPr id="3" name="Подзаголовок 2"/>
          <p:cNvSpPr>
            <a:spLocks noGrp="1"/>
          </p:cNvSpPr>
          <p:nvPr>
            <p:ph type="subTitle" idx="1"/>
          </p:nvPr>
        </p:nvSpPr>
        <p:spPr>
          <a:xfrm>
            <a:off x="1619672" y="5445224"/>
            <a:ext cx="6400800" cy="622920"/>
          </a:xfrm>
        </p:spPr>
        <p:txBody>
          <a:bodyPr>
            <a:normAutofit/>
          </a:bodyPr>
          <a:lstStyle/>
          <a:p>
            <a:r>
              <a:rPr lang="ru-RU" sz="2400" dirty="0" smtClean="0">
                <a:solidFill>
                  <a:schemeClr val="tx1"/>
                </a:solidFill>
              </a:rPr>
              <a:t>Методист МОЦ </a:t>
            </a:r>
            <a:r>
              <a:rPr lang="ru-RU" sz="2400" dirty="0" err="1" smtClean="0">
                <a:solidFill>
                  <a:schemeClr val="tx1"/>
                </a:solidFill>
              </a:rPr>
              <a:t>Хертек</a:t>
            </a:r>
            <a:r>
              <a:rPr lang="ru-RU" sz="2400" dirty="0" smtClean="0">
                <a:solidFill>
                  <a:schemeClr val="tx1"/>
                </a:solidFill>
              </a:rPr>
              <a:t> Ч.Ю.</a:t>
            </a:r>
            <a:endParaRPr lang="ru-RU" sz="2400" dirty="0">
              <a:solidFill>
                <a:schemeClr val="tx1"/>
              </a:solidFill>
            </a:endParaRPr>
          </a:p>
        </p:txBody>
      </p:sp>
      <p:sp>
        <p:nvSpPr>
          <p:cNvPr id="4" name="TextBox 3"/>
          <p:cNvSpPr txBox="1"/>
          <p:nvPr/>
        </p:nvSpPr>
        <p:spPr>
          <a:xfrm>
            <a:off x="2339752" y="332656"/>
            <a:ext cx="4839915" cy="646331"/>
          </a:xfrm>
          <a:prstGeom prst="rect">
            <a:avLst/>
          </a:prstGeom>
          <a:noFill/>
        </p:spPr>
        <p:txBody>
          <a:bodyPr wrap="none" rtlCol="0">
            <a:spAutoFit/>
          </a:bodyPr>
          <a:lstStyle/>
          <a:p>
            <a:pPr algn="ctr"/>
            <a:r>
              <a:rPr lang="ru-RU" dirty="0" smtClean="0"/>
              <a:t>МБОУ ДО ЦДО </a:t>
            </a:r>
            <a:r>
              <a:rPr lang="ru-RU" dirty="0" err="1" smtClean="0"/>
              <a:t>г.Кызыла</a:t>
            </a:r>
            <a:r>
              <a:rPr lang="ru-RU" dirty="0" smtClean="0"/>
              <a:t> Республики Тыва</a:t>
            </a:r>
          </a:p>
          <a:p>
            <a:pPr algn="ctr"/>
            <a:r>
              <a:rPr lang="ru-RU" dirty="0" smtClean="0"/>
              <a:t>Муниципальный опорный центр города Кызыл</a:t>
            </a:r>
            <a:endParaRPr lang="ru-RU" dirty="0"/>
          </a:p>
        </p:txBody>
      </p:sp>
    </p:spTree>
    <p:extLst>
      <p:ext uri="{BB962C8B-B14F-4D97-AF65-F5344CB8AC3E}">
        <p14:creationId xmlns:p14="http://schemas.microsoft.com/office/powerpoint/2010/main" val="2932101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9928" y="404664"/>
            <a:ext cx="7067128" cy="1143000"/>
          </a:xfrm>
        </p:spPr>
        <p:txBody>
          <a:bodyPr>
            <a:normAutofit fontScale="90000"/>
          </a:bodyPr>
          <a:lstStyle/>
          <a:p>
            <a:r>
              <a:rPr lang="ru-RU" dirty="0" smtClean="0"/>
              <a:t>Просмотр сертифицированных программ</a:t>
            </a:r>
            <a:endParaRPr lang="ru-RU"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882" b="5183"/>
          <a:stretch/>
        </p:blipFill>
        <p:spPr bwMode="auto">
          <a:xfrm>
            <a:off x="467544" y="1844824"/>
            <a:ext cx="8208912" cy="475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Овал 4"/>
          <p:cNvSpPr/>
          <p:nvPr/>
        </p:nvSpPr>
        <p:spPr>
          <a:xfrm>
            <a:off x="489392" y="3625760"/>
            <a:ext cx="1003536" cy="223648"/>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cxnSp>
        <p:nvCxnSpPr>
          <p:cNvPr id="6" name="Прямая со стрелкой 5"/>
          <p:cNvCxnSpPr/>
          <p:nvPr/>
        </p:nvCxnSpPr>
        <p:spPr>
          <a:xfrm flipH="1" flipV="1">
            <a:off x="1979712" y="4797152"/>
            <a:ext cx="936104" cy="43204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89662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36912"/>
            <a:ext cx="7272808" cy="1143000"/>
          </a:xfrm>
        </p:spPr>
        <p:txBody>
          <a:bodyPr>
            <a:noAutofit/>
          </a:bodyPr>
          <a:lstStyle/>
          <a:p>
            <a:r>
              <a:rPr lang="ru-RU" dirty="0" smtClean="0"/>
              <a:t>Перевод программы </a:t>
            </a:r>
            <a:br>
              <a:rPr lang="ru-RU" dirty="0" smtClean="0"/>
            </a:br>
            <a:r>
              <a:rPr lang="ru-RU" dirty="0" smtClean="0"/>
              <a:t>из реестра бюджетных </a:t>
            </a:r>
            <a:br>
              <a:rPr lang="ru-RU" dirty="0" smtClean="0"/>
            </a:br>
            <a:r>
              <a:rPr lang="ru-RU" dirty="0" smtClean="0"/>
              <a:t>в реестр сертифицированных</a:t>
            </a:r>
            <a:endParaRPr lang="ru-RU" dirty="0"/>
          </a:p>
        </p:txBody>
      </p:sp>
    </p:spTree>
    <p:extLst>
      <p:ext uri="{BB962C8B-B14F-4D97-AF65-F5344CB8AC3E}">
        <p14:creationId xmlns:p14="http://schemas.microsoft.com/office/powerpoint/2010/main" val="4022160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74638"/>
            <a:ext cx="6995120" cy="1143000"/>
          </a:xfrm>
        </p:spPr>
        <p:txBody>
          <a:bodyPr>
            <a:noAutofit/>
          </a:bodyPr>
          <a:lstStyle/>
          <a:p>
            <a:r>
              <a:rPr lang="ru-RU" sz="3600" dirty="0"/>
              <a:t>Шаг 1. Выбрать ту программу из реестра бюджетных </a:t>
            </a:r>
            <a:r>
              <a:rPr lang="ru-RU" sz="3600" dirty="0" smtClean="0"/>
              <a:t>программ</a:t>
            </a:r>
            <a:endParaRPr lang="ru-RU" sz="36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613" r="3663" b="4146"/>
          <a:stretch/>
        </p:blipFill>
        <p:spPr bwMode="auto">
          <a:xfrm>
            <a:off x="323528" y="1772816"/>
            <a:ext cx="871296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370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noAutofit/>
          </a:bodyPr>
          <a:lstStyle/>
          <a:p>
            <a:r>
              <a:rPr lang="ru-RU" sz="3600" dirty="0" smtClean="0"/>
              <a:t>Шаг 2. Зайти в программу</a:t>
            </a:r>
            <a:endParaRPr lang="ru-RU" sz="36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698" r="3969" b="4879"/>
          <a:stretch/>
        </p:blipFill>
        <p:spPr bwMode="auto">
          <a:xfrm>
            <a:off x="323528" y="1772816"/>
            <a:ext cx="8424936"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078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Шаг 3. Нажать на кнопку </a:t>
            </a:r>
            <a:br>
              <a:rPr lang="ru-RU" sz="3600" dirty="0" smtClean="0"/>
            </a:br>
            <a:r>
              <a:rPr lang="ru-RU" sz="3600" dirty="0" smtClean="0"/>
              <a:t>«Действия с программой»</a:t>
            </a:r>
            <a:endParaRPr lang="ru-RU" sz="36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80" r="3664" b="5565"/>
          <a:stretch/>
        </p:blipFill>
        <p:spPr bwMode="auto">
          <a:xfrm>
            <a:off x="251520" y="1844824"/>
            <a:ext cx="878497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Прямая со стрелкой 4"/>
          <p:cNvCxnSpPr/>
          <p:nvPr/>
        </p:nvCxnSpPr>
        <p:spPr>
          <a:xfrm>
            <a:off x="1331640" y="5085184"/>
            <a:ext cx="792088" cy="79208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37567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274638"/>
            <a:ext cx="6635080" cy="1143000"/>
          </a:xfrm>
        </p:spPr>
        <p:txBody>
          <a:bodyPr>
            <a:normAutofit fontScale="90000"/>
          </a:bodyPr>
          <a:lstStyle/>
          <a:p>
            <a:r>
              <a:rPr lang="ru-RU" sz="3600" dirty="0" smtClean="0"/>
              <a:t>Шаг 4. Изменить реестры программы</a:t>
            </a:r>
            <a:endParaRPr lang="ru-RU" sz="3600"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24" r="3273" b="4102"/>
          <a:stretch/>
        </p:blipFill>
        <p:spPr bwMode="auto">
          <a:xfrm>
            <a:off x="395536" y="1844824"/>
            <a:ext cx="8492432" cy="482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Прямая со стрелкой 4"/>
          <p:cNvCxnSpPr/>
          <p:nvPr/>
        </p:nvCxnSpPr>
        <p:spPr>
          <a:xfrm flipH="1" flipV="1">
            <a:off x="5292080" y="5121188"/>
            <a:ext cx="1008112" cy="50405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37495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274638"/>
            <a:ext cx="6635080" cy="1143000"/>
          </a:xfrm>
        </p:spPr>
        <p:txBody>
          <a:bodyPr>
            <a:noAutofit/>
          </a:bodyPr>
          <a:lstStyle/>
          <a:p>
            <a:r>
              <a:rPr lang="ru-RU" sz="3600" dirty="0" smtClean="0"/>
              <a:t>Шаг 5. Направить в реестр сертифицированных</a:t>
            </a:r>
            <a:endParaRPr lang="ru-RU" sz="3600"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81" r="3800" b="44663"/>
          <a:stretch/>
        </p:blipFill>
        <p:spPr bwMode="auto">
          <a:xfrm>
            <a:off x="539552" y="1844824"/>
            <a:ext cx="8092384"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Прямая со стрелкой 4"/>
          <p:cNvCxnSpPr/>
          <p:nvPr/>
        </p:nvCxnSpPr>
        <p:spPr>
          <a:xfrm flipV="1">
            <a:off x="6660232" y="2708920"/>
            <a:ext cx="864096" cy="72008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1309380" y="5092555"/>
            <a:ext cx="6552728" cy="646331"/>
          </a:xfrm>
          <a:prstGeom prst="rect">
            <a:avLst/>
          </a:prstGeom>
          <a:noFill/>
        </p:spPr>
        <p:txBody>
          <a:bodyPr wrap="square" rtlCol="0">
            <a:spAutoFit/>
          </a:bodyPr>
          <a:lstStyle/>
          <a:p>
            <a:r>
              <a:rPr lang="ru-RU" sz="3600" dirty="0" smtClean="0"/>
              <a:t>И нажать на кнопку </a:t>
            </a:r>
            <a:r>
              <a:rPr lang="ru-RU" sz="3600" dirty="0" smtClean="0">
                <a:solidFill>
                  <a:srgbClr val="FF0000"/>
                </a:solidFill>
              </a:rPr>
              <a:t>«Принять»</a:t>
            </a:r>
            <a:endParaRPr lang="ru-RU" sz="3600" dirty="0">
              <a:solidFill>
                <a:srgbClr val="FF0000"/>
              </a:solidFill>
            </a:endParaRPr>
          </a:p>
        </p:txBody>
      </p:sp>
    </p:spTree>
    <p:extLst>
      <p:ext uri="{BB962C8B-B14F-4D97-AF65-F5344CB8AC3E}">
        <p14:creationId xmlns:p14="http://schemas.microsoft.com/office/powerpoint/2010/main" val="1088868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noAutofit/>
          </a:bodyPr>
          <a:lstStyle/>
          <a:p>
            <a:r>
              <a:rPr lang="ru-RU" sz="3200" dirty="0"/>
              <a:t>Основные ошибки, допускаемые организациями при сертификации программ</a:t>
            </a:r>
          </a:p>
        </p:txBody>
      </p:sp>
      <p:sp>
        <p:nvSpPr>
          <p:cNvPr id="3" name="Объект 2"/>
          <p:cNvSpPr>
            <a:spLocks noGrp="1"/>
          </p:cNvSpPr>
          <p:nvPr>
            <p:ph idx="1"/>
          </p:nvPr>
        </p:nvSpPr>
        <p:spPr>
          <a:xfrm>
            <a:off x="395536" y="1988840"/>
            <a:ext cx="8229600" cy="4525963"/>
          </a:xfrm>
        </p:spPr>
        <p:txBody>
          <a:bodyPr>
            <a:noAutofit/>
          </a:bodyPr>
          <a:lstStyle/>
          <a:p>
            <a:pPr marL="0" indent="0" algn="just">
              <a:buNone/>
            </a:pPr>
            <a:r>
              <a:rPr lang="ru-RU" sz="2400" dirty="0"/>
              <a:t>1. Наименование программы на титульном листе программы, в тексте программы и в уведомлении на сертификацию различается. </a:t>
            </a:r>
            <a:endParaRPr lang="ru-RU" sz="2400" dirty="0" smtClean="0"/>
          </a:p>
          <a:p>
            <a:pPr marL="0" indent="0" algn="just">
              <a:buNone/>
            </a:pPr>
            <a:r>
              <a:rPr lang="ru-RU" sz="2400" dirty="0" smtClean="0"/>
              <a:t>2</a:t>
            </a:r>
            <a:r>
              <a:rPr lang="ru-RU" sz="2400" dirty="0"/>
              <a:t>. На титульном листе отсутствует ссылка на ее утверждение, подпись руководителя или печать организации. </a:t>
            </a:r>
            <a:endParaRPr lang="ru-RU" sz="2400" dirty="0" smtClean="0"/>
          </a:p>
          <a:p>
            <a:pPr marL="0" indent="0" algn="just">
              <a:buNone/>
            </a:pPr>
            <a:r>
              <a:rPr lang="ru-RU" sz="2400" dirty="0" smtClean="0"/>
              <a:t>3</a:t>
            </a:r>
            <a:r>
              <a:rPr lang="ru-RU" sz="2400" dirty="0"/>
              <a:t>. Не верно выбрана направленность программы (либо информация о направленности отсутствует в тексте программы). </a:t>
            </a:r>
            <a:endParaRPr lang="ru-RU" sz="2400" dirty="0" smtClean="0"/>
          </a:p>
          <a:p>
            <a:pPr marL="0" indent="0" algn="just">
              <a:buNone/>
            </a:pPr>
            <a:r>
              <a:rPr lang="ru-RU" sz="2400" dirty="0" smtClean="0"/>
              <a:t>4</a:t>
            </a:r>
            <a:r>
              <a:rPr lang="ru-RU" sz="2400" dirty="0"/>
              <a:t>. В программе отсутствуют необходимые структурные элементы (методическое обеспечение, список литературы и т.д.)</a:t>
            </a:r>
          </a:p>
        </p:txBody>
      </p:sp>
    </p:spTree>
    <p:extLst>
      <p:ext uri="{BB962C8B-B14F-4D97-AF65-F5344CB8AC3E}">
        <p14:creationId xmlns:p14="http://schemas.microsoft.com/office/powerpoint/2010/main" val="756060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916832"/>
            <a:ext cx="8229600" cy="4032448"/>
          </a:xfrm>
        </p:spPr>
        <p:txBody>
          <a:bodyPr>
            <a:normAutofit fontScale="77500" lnSpcReduction="20000"/>
          </a:bodyPr>
          <a:lstStyle/>
          <a:p>
            <a:pPr marL="0" indent="0" algn="just">
              <a:buNone/>
            </a:pPr>
            <a:r>
              <a:rPr lang="ru-RU" dirty="0"/>
              <a:t>5. Не выполнено условие п.51 (9) Правил </a:t>
            </a:r>
            <a:r>
              <a:rPr lang="ru-RU" dirty="0" smtClean="0"/>
              <a:t>ПФДО: Цели </a:t>
            </a:r>
            <a:r>
              <a:rPr lang="ru-RU" dirty="0"/>
              <a:t>и задачи программы, содержание и ожидаемые результаты дублируют программу курса для основной школы. </a:t>
            </a:r>
            <a:endParaRPr lang="ru-RU" dirty="0" smtClean="0"/>
          </a:p>
          <a:p>
            <a:pPr marL="0" indent="0" algn="just">
              <a:buNone/>
            </a:pPr>
            <a:r>
              <a:rPr lang="ru-RU" dirty="0" smtClean="0"/>
              <a:t>6</a:t>
            </a:r>
            <a:r>
              <a:rPr lang="ru-RU" dirty="0"/>
              <a:t>. Заявленный в уведомлении на сертификацию возраст детей не совпадает с возрастом, указанным в программе. </a:t>
            </a:r>
            <a:endParaRPr lang="ru-RU" dirty="0" smtClean="0"/>
          </a:p>
          <a:p>
            <a:pPr marL="0" indent="0" algn="just">
              <a:buNone/>
            </a:pPr>
            <a:r>
              <a:rPr lang="ru-RU" dirty="0" smtClean="0"/>
              <a:t>7</a:t>
            </a:r>
            <a:r>
              <a:rPr lang="ru-RU" dirty="0"/>
              <a:t>. Заявленное в уведомлении на сертификацию ожидаемое число детей в группе не совпадает с количеством детей в группе, указанным в программе, либо этой информации вообще нет в </a:t>
            </a:r>
            <a:r>
              <a:rPr lang="ru-RU" dirty="0" smtClean="0"/>
              <a:t>программе.</a:t>
            </a:r>
          </a:p>
          <a:p>
            <a:pPr marL="0" indent="0" algn="just">
              <a:buNone/>
            </a:pPr>
            <a:r>
              <a:rPr lang="ru-RU" dirty="0"/>
              <a:t>8. Заявленное в уведомлении на сертификацию количество часов на реализацию программы и в прикрепленной программе различаются</a:t>
            </a:r>
            <a:r>
              <a:rPr lang="ru-RU" dirty="0" smtClean="0"/>
              <a:t>.</a:t>
            </a:r>
            <a:endParaRPr lang="ru-RU" dirty="0"/>
          </a:p>
        </p:txBody>
      </p:sp>
    </p:spTree>
    <p:extLst>
      <p:ext uri="{BB962C8B-B14F-4D97-AF65-F5344CB8AC3E}">
        <p14:creationId xmlns:p14="http://schemas.microsoft.com/office/powerpoint/2010/main" val="2913990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44824"/>
            <a:ext cx="8229600" cy="4781128"/>
          </a:xfrm>
        </p:spPr>
        <p:txBody>
          <a:bodyPr>
            <a:normAutofit fontScale="85000" lnSpcReduction="20000"/>
          </a:bodyPr>
          <a:lstStyle/>
          <a:p>
            <a:pPr marL="0" indent="0" algn="just">
              <a:buNone/>
            </a:pPr>
            <a:r>
              <a:rPr lang="ru-RU" dirty="0" smtClean="0"/>
              <a:t>9</a:t>
            </a:r>
            <a:r>
              <a:rPr lang="ru-RU" dirty="0"/>
              <a:t>. В уведомлении на сертификацию заполнена информация не по всем модулям, указанным в программе. </a:t>
            </a:r>
            <a:endParaRPr lang="ru-RU" dirty="0" smtClean="0"/>
          </a:p>
          <a:p>
            <a:pPr marL="0" indent="0" algn="just">
              <a:buNone/>
            </a:pPr>
            <a:r>
              <a:rPr lang="ru-RU" dirty="0"/>
              <a:t>10. В учебном (тематическом) плане программы присутствуют ошибки в количестве и (или) подсчете часов. </a:t>
            </a:r>
          </a:p>
          <a:p>
            <a:pPr marL="0" indent="0" algn="just">
              <a:buNone/>
            </a:pPr>
            <a:r>
              <a:rPr lang="ru-RU" dirty="0" smtClean="0"/>
              <a:t>11. </a:t>
            </a:r>
            <a:r>
              <a:rPr lang="ru-RU" dirty="0"/>
              <a:t>В учебном (тематическом) плане программы нет разбивки часов на теорию и практику. </a:t>
            </a:r>
          </a:p>
          <a:p>
            <a:pPr marL="0" indent="0" algn="just">
              <a:buNone/>
            </a:pPr>
            <a:r>
              <a:rPr lang="ru-RU" dirty="0" smtClean="0"/>
              <a:t>12. </a:t>
            </a:r>
            <a:r>
              <a:rPr lang="ru-RU" dirty="0"/>
              <a:t>Формы и режим занятий с нарушением </a:t>
            </a:r>
            <a:r>
              <a:rPr lang="ru-RU" dirty="0" err="1"/>
              <a:t>СанПин</a:t>
            </a:r>
            <a:r>
              <a:rPr lang="ru-RU" dirty="0"/>
              <a:t>. </a:t>
            </a:r>
          </a:p>
          <a:p>
            <a:pPr marL="0" indent="0" algn="just">
              <a:buNone/>
            </a:pPr>
            <a:r>
              <a:rPr lang="ru-RU" dirty="0" smtClean="0"/>
              <a:t>13. </a:t>
            </a:r>
            <a:r>
              <a:rPr lang="ru-RU" dirty="0"/>
              <a:t>Отсутствуют ссылки на нормативно-правовые документы, в соответствии с которыми разработана </a:t>
            </a:r>
            <a:r>
              <a:rPr lang="ru-RU" dirty="0" smtClean="0"/>
              <a:t>программа.</a:t>
            </a:r>
            <a:endParaRPr lang="ru-RU" dirty="0"/>
          </a:p>
        </p:txBody>
      </p:sp>
    </p:spTree>
    <p:extLst>
      <p:ext uri="{BB962C8B-B14F-4D97-AF65-F5344CB8AC3E}">
        <p14:creationId xmlns:p14="http://schemas.microsoft.com/office/powerpoint/2010/main" val="4184302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p:txBody>
          <a:bodyPr>
            <a:normAutofit fontScale="85000" lnSpcReduction="20000"/>
          </a:bodyPr>
          <a:lstStyle/>
          <a:p>
            <a:pPr marL="0" indent="0" algn="just">
              <a:buNone/>
            </a:pPr>
            <a:r>
              <a:rPr lang="ru-RU" dirty="0" smtClean="0"/>
              <a:t>	Одним </a:t>
            </a:r>
            <a:r>
              <a:rPr lang="ru-RU" dirty="0"/>
              <a:t>из основных механизмов развития дополнительного образования детей является персонифицированное финансирование, обеспечивающее поддержку мотивации, свободу выбора и построения образовательной траектории участников дополнительного образования путем закрепления за ними определенного объема средств (размер персонифицированного обязательства) и их передачи организации (</a:t>
            </a:r>
            <a:r>
              <a:rPr lang="ru-RU" dirty="0" smtClean="0"/>
              <a:t>индивидуальному предпринимателю</a:t>
            </a:r>
            <a:r>
              <a:rPr lang="ru-RU" dirty="0"/>
              <a:t>), реализующей дополнительную общеобразовательную программу после выбора этой программы потребителем.</a:t>
            </a:r>
          </a:p>
        </p:txBody>
      </p:sp>
    </p:spTree>
    <p:extLst>
      <p:ext uri="{BB962C8B-B14F-4D97-AF65-F5344CB8AC3E}">
        <p14:creationId xmlns:p14="http://schemas.microsoft.com/office/powerpoint/2010/main" val="591828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772816"/>
            <a:ext cx="8229600" cy="4824536"/>
          </a:xfrm>
        </p:spPr>
        <p:txBody>
          <a:bodyPr>
            <a:normAutofit/>
          </a:bodyPr>
          <a:lstStyle/>
          <a:p>
            <a:pPr marL="0" indent="0" algn="just">
              <a:buNone/>
            </a:pPr>
            <a:r>
              <a:rPr lang="ru-RU" dirty="0" smtClean="0"/>
              <a:t>	Образовательные </a:t>
            </a:r>
            <a:r>
              <a:rPr lang="ru-RU" dirty="0"/>
              <a:t>организации имеют право на заключение договоров об обучении, для оплаты услуг, по которым используются сертификаты дополнительного образования, если реализуемые ими программы внесены Реестр сертифицированных программ на Портале персонифицированного дополнительного образования https</a:t>
            </a:r>
            <a:r>
              <a:rPr lang="ru-RU" dirty="0" smtClean="0"/>
              <a:t>://</a:t>
            </a:r>
            <a:r>
              <a:rPr lang="en-US" dirty="0" err="1" smtClean="0"/>
              <a:t>tyva</a:t>
            </a:r>
            <a:r>
              <a:rPr lang="ru-RU" dirty="0" smtClean="0"/>
              <a:t>.pfdo.ru</a:t>
            </a:r>
            <a:r>
              <a:rPr lang="ru-RU" dirty="0"/>
              <a:t>/. </a:t>
            </a:r>
          </a:p>
        </p:txBody>
      </p:sp>
    </p:spTree>
    <p:extLst>
      <p:ext uri="{BB962C8B-B14F-4D97-AF65-F5344CB8AC3E}">
        <p14:creationId xmlns:p14="http://schemas.microsoft.com/office/powerpoint/2010/main" val="402668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556792"/>
            <a:ext cx="8424936" cy="5184576"/>
          </a:xfrm>
        </p:spPr>
        <p:txBody>
          <a:bodyPr>
            <a:normAutofit fontScale="92500" lnSpcReduction="10000"/>
          </a:bodyPr>
          <a:lstStyle/>
          <a:p>
            <a:pPr marL="0" indent="0" algn="just">
              <a:buNone/>
            </a:pPr>
            <a:r>
              <a:rPr lang="ru-RU" dirty="0" smtClean="0"/>
              <a:t>	Решение </a:t>
            </a:r>
            <a:r>
              <a:rPr lang="ru-RU" dirty="0"/>
              <a:t>о включении дополнительных общеобразовательных программ в Реестр сертифицированных программ принимается оператором персонифицированного финансирования по результатам проведения оценки образовательных программ (процедура добровольной сертификации</a:t>
            </a:r>
            <a:r>
              <a:rPr lang="ru-RU" dirty="0" smtClean="0"/>
              <a:t>).</a:t>
            </a:r>
          </a:p>
          <a:p>
            <a:pPr marL="0" indent="0" algn="just">
              <a:buNone/>
            </a:pPr>
            <a:r>
              <a:rPr lang="ru-RU" dirty="0" smtClean="0"/>
              <a:t>	Для </a:t>
            </a:r>
            <a:r>
              <a:rPr lang="ru-RU" dirty="0"/>
              <a:t>прохождения процедуры добровольной сертификации поставщик образовательных услуг должен подать оператору персонифицированного финансирования уведомление о прохождении добровольной сертификации.</a:t>
            </a:r>
          </a:p>
          <a:p>
            <a:pPr marL="0" indent="0" algn="just">
              <a:buNone/>
            </a:pPr>
            <a:endParaRPr lang="ru-RU" dirty="0"/>
          </a:p>
        </p:txBody>
      </p:sp>
    </p:spTree>
    <p:extLst>
      <p:ext uri="{BB962C8B-B14F-4D97-AF65-F5344CB8AC3E}">
        <p14:creationId xmlns:p14="http://schemas.microsoft.com/office/powerpoint/2010/main" val="4009275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4638"/>
            <a:ext cx="7067128" cy="1143000"/>
          </a:xfrm>
        </p:spPr>
        <p:txBody>
          <a:bodyPr>
            <a:normAutofit fontScale="90000"/>
          </a:bodyPr>
          <a:lstStyle/>
          <a:p>
            <a:r>
              <a:rPr lang="ru-RU" dirty="0" smtClean="0"/>
              <a:t>Раздел «Программы»-</a:t>
            </a:r>
            <a:r>
              <a:rPr lang="en-US" dirty="0" smtClean="0"/>
              <a:t>&gt;</a:t>
            </a:r>
            <a:r>
              <a:rPr lang="ru-RU" dirty="0"/>
              <a:t> </a:t>
            </a:r>
            <a:r>
              <a:rPr lang="ru-RU" dirty="0" smtClean="0"/>
              <a:t/>
            </a:r>
            <a:br>
              <a:rPr lang="ru-RU" dirty="0" smtClean="0"/>
            </a:br>
            <a:r>
              <a:rPr lang="ru-RU" dirty="0" smtClean="0"/>
              <a:t>«Создать программу»</a:t>
            </a:r>
            <a:endParaRPr lang="ru-RU"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936" b="4364"/>
          <a:stretch/>
        </p:blipFill>
        <p:spPr bwMode="auto">
          <a:xfrm>
            <a:off x="457200" y="1833298"/>
            <a:ext cx="8229600" cy="4692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Прямая со стрелкой 7"/>
          <p:cNvCxnSpPr/>
          <p:nvPr/>
        </p:nvCxnSpPr>
        <p:spPr>
          <a:xfrm flipH="1" flipV="1">
            <a:off x="2051720" y="4456536"/>
            <a:ext cx="1224136" cy="1008112"/>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9" name="Прямая со стрелкой 8"/>
          <p:cNvCxnSpPr/>
          <p:nvPr/>
        </p:nvCxnSpPr>
        <p:spPr>
          <a:xfrm flipV="1">
            <a:off x="3419872" y="3068960"/>
            <a:ext cx="773636" cy="79208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1" name="Овал 10"/>
          <p:cNvSpPr/>
          <p:nvPr/>
        </p:nvSpPr>
        <p:spPr>
          <a:xfrm>
            <a:off x="4193508" y="2780928"/>
            <a:ext cx="378492" cy="36004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244691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404664"/>
            <a:ext cx="7287511" cy="994122"/>
          </a:xfrm>
        </p:spPr>
        <p:txBody>
          <a:bodyPr>
            <a:noAutofit/>
          </a:bodyPr>
          <a:lstStyle/>
          <a:p>
            <a:r>
              <a:rPr lang="ru-RU" sz="3200" dirty="0"/>
              <a:t>Если при создании программы выбор сертифицированных программ не </a:t>
            </a:r>
            <a:r>
              <a:rPr lang="ru-RU" sz="3200" dirty="0" smtClean="0"/>
              <a:t>активна</a:t>
            </a:r>
            <a:endParaRPr lang="ru-RU" sz="32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33" b="5070"/>
          <a:stretch/>
        </p:blipFill>
        <p:spPr bwMode="auto">
          <a:xfrm>
            <a:off x="395536" y="1844824"/>
            <a:ext cx="8511647"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Прямая со стрелкой 4"/>
          <p:cNvCxnSpPr/>
          <p:nvPr/>
        </p:nvCxnSpPr>
        <p:spPr>
          <a:xfrm flipH="1" flipV="1">
            <a:off x="1399072" y="2996952"/>
            <a:ext cx="1120700" cy="288032"/>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3" name="Овал 12"/>
          <p:cNvSpPr/>
          <p:nvPr/>
        </p:nvSpPr>
        <p:spPr>
          <a:xfrm>
            <a:off x="400112" y="3284984"/>
            <a:ext cx="1003536" cy="432048"/>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7" name="Овал 16"/>
          <p:cNvSpPr/>
          <p:nvPr/>
        </p:nvSpPr>
        <p:spPr>
          <a:xfrm>
            <a:off x="395536" y="2773304"/>
            <a:ext cx="1003536" cy="223648"/>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cxnSp>
        <p:nvCxnSpPr>
          <p:cNvPr id="18" name="Прямая со стрелкой 17"/>
          <p:cNvCxnSpPr/>
          <p:nvPr/>
        </p:nvCxnSpPr>
        <p:spPr>
          <a:xfrm flipH="1" flipV="1">
            <a:off x="1399072" y="3573016"/>
            <a:ext cx="936104" cy="75608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2601520" y="3123848"/>
            <a:ext cx="504056" cy="369332"/>
          </a:xfrm>
          <a:prstGeom prst="rect">
            <a:avLst/>
          </a:prstGeom>
          <a:noFill/>
        </p:spPr>
        <p:txBody>
          <a:bodyPr wrap="square" rtlCol="0">
            <a:spAutoFit/>
          </a:bodyPr>
          <a:lstStyle/>
          <a:p>
            <a:r>
              <a:rPr lang="ru-RU" b="1" dirty="0" smtClean="0">
                <a:solidFill>
                  <a:srgbClr val="FF0000"/>
                </a:solidFill>
              </a:rPr>
              <a:t>1</a:t>
            </a:r>
            <a:endParaRPr lang="ru-RU" b="1" dirty="0">
              <a:solidFill>
                <a:srgbClr val="FF0000"/>
              </a:solidFill>
            </a:endParaRPr>
          </a:p>
        </p:txBody>
      </p:sp>
      <p:sp>
        <p:nvSpPr>
          <p:cNvPr id="21" name="TextBox 20"/>
          <p:cNvSpPr txBox="1"/>
          <p:nvPr/>
        </p:nvSpPr>
        <p:spPr>
          <a:xfrm>
            <a:off x="2349492" y="4072426"/>
            <a:ext cx="504056" cy="369332"/>
          </a:xfrm>
          <a:prstGeom prst="rect">
            <a:avLst/>
          </a:prstGeom>
          <a:noFill/>
        </p:spPr>
        <p:txBody>
          <a:bodyPr wrap="square" rtlCol="0">
            <a:spAutoFit/>
          </a:bodyPr>
          <a:lstStyle/>
          <a:p>
            <a:r>
              <a:rPr lang="ru-RU" b="1" dirty="0">
                <a:solidFill>
                  <a:srgbClr val="FF0000"/>
                </a:solidFill>
              </a:rPr>
              <a:t>2</a:t>
            </a:r>
            <a:endParaRPr lang="ru-RU" b="1" dirty="0">
              <a:solidFill>
                <a:srgbClr val="FF0000"/>
              </a:solidFill>
            </a:endParaRPr>
          </a:p>
        </p:txBody>
      </p:sp>
    </p:spTree>
    <p:extLst>
      <p:ext uri="{BB962C8B-B14F-4D97-AF65-F5344CB8AC3E}">
        <p14:creationId xmlns:p14="http://schemas.microsoft.com/office/powerpoint/2010/main" val="1758842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normAutofit fontScale="90000"/>
          </a:bodyPr>
          <a:lstStyle/>
          <a:p>
            <a:r>
              <a:rPr lang="ru-RU" dirty="0" smtClean="0"/>
              <a:t>Заполнить заявку на подключение ПФ</a:t>
            </a:r>
            <a:endParaRPr lang="ru-RU"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12" b="4216"/>
          <a:stretch/>
        </p:blipFill>
        <p:spPr bwMode="auto">
          <a:xfrm>
            <a:off x="467544" y="1772816"/>
            <a:ext cx="8280920" cy="489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3246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Подача заявки</a:t>
            </a:r>
            <a:endParaRPr lang="ru-RU" dirty="0"/>
          </a:p>
        </p:txBody>
      </p:sp>
      <p:sp>
        <p:nvSpPr>
          <p:cNvPr id="3" name="Объект 2"/>
          <p:cNvSpPr>
            <a:spLocks noGrp="1"/>
          </p:cNvSpPr>
          <p:nvPr>
            <p:ph idx="1"/>
          </p:nvPr>
        </p:nvSpPr>
        <p:spPr>
          <a:xfrm>
            <a:off x="457200" y="1844824"/>
            <a:ext cx="8229600" cy="4281339"/>
          </a:xfrm>
        </p:spPr>
        <p:txBody>
          <a:bodyPr/>
          <a:lstStyle/>
          <a:p>
            <a:r>
              <a:rPr lang="ru-RU" dirty="0" smtClean="0"/>
              <a:t>Шаг 1. Выбрать регион – Республика Тыва</a:t>
            </a:r>
          </a:p>
          <a:p>
            <a:r>
              <a:rPr lang="ru-RU" dirty="0" smtClean="0"/>
              <a:t>Шаг 2. Выбрать услугу – Дополнительное образование</a:t>
            </a:r>
          </a:p>
          <a:p>
            <a:r>
              <a:rPr lang="ru-RU" dirty="0" smtClean="0"/>
              <a:t>Шаг 3. Документы – Подключить ПФ</a:t>
            </a:r>
          </a:p>
          <a:p>
            <a:r>
              <a:rPr lang="ru-RU" dirty="0" smtClean="0"/>
              <a:t>Шаг 4. Отправить заявку</a:t>
            </a:r>
          </a:p>
          <a:p>
            <a:r>
              <a:rPr lang="ru-RU" dirty="0" smtClean="0"/>
              <a:t>Шаг 5. Ждать подтверждения регионального оператора</a:t>
            </a:r>
          </a:p>
        </p:txBody>
      </p:sp>
    </p:spTree>
    <p:extLst>
      <p:ext uri="{BB962C8B-B14F-4D97-AF65-F5344CB8AC3E}">
        <p14:creationId xmlns:p14="http://schemas.microsoft.com/office/powerpoint/2010/main" val="3489784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«Создать программу»</a:t>
            </a:r>
            <a:endParaRPr lang="ru-RU" dirty="0"/>
          </a:p>
        </p:txBody>
      </p:sp>
      <p:sp>
        <p:nvSpPr>
          <p:cNvPr id="3" name="Объект 2"/>
          <p:cNvSpPr>
            <a:spLocks noGrp="1"/>
          </p:cNvSpPr>
          <p:nvPr>
            <p:ph idx="1"/>
          </p:nvPr>
        </p:nvSpPr>
        <p:spPr/>
        <p:txBody>
          <a:bodyPr/>
          <a:lstStyle/>
          <a:p>
            <a:pPr algn="just"/>
            <a:r>
              <a:rPr lang="ru-RU" dirty="0" smtClean="0"/>
              <a:t>Для создания программы на сертификацию выбрать «реестр сертифицированных программ»</a:t>
            </a:r>
          </a:p>
          <a:p>
            <a:pPr algn="just"/>
            <a:r>
              <a:rPr lang="ru-RU" dirty="0" smtClean="0"/>
              <a:t>Далее заполнить все шаги, которые заполняли раньше, как на «реестре бюджетных программ»</a:t>
            </a:r>
          </a:p>
          <a:p>
            <a:pPr algn="just"/>
            <a:r>
              <a:rPr lang="ru-RU" dirty="0" smtClean="0"/>
              <a:t>Отправить на реестр и ждать подтверждения</a:t>
            </a:r>
            <a:endParaRPr lang="ru-RU" dirty="0"/>
          </a:p>
        </p:txBody>
      </p:sp>
    </p:spTree>
    <p:extLst>
      <p:ext uri="{BB962C8B-B14F-4D97-AF65-F5344CB8AC3E}">
        <p14:creationId xmlns:p14="http://schemas.microsoft.com/office/powerpoint/2010/main" val="1765182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Тема7</Template>
  <TotalTime>74</TotalTime>
  <Words>413</Words>
  <Application>Microsoft Office PowerPoint</Application>
  <PresentationFormat>Экран (4:3)</PresentationFormat>
  <Paragraphs>45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Сертифицированные программы</vt:lpstr>
      <vt:lpstr>Презентация PowerPoint</vt:lpstr>
      <vt:lpstr>Презентация PowerPoint</vt:lpstr>
      <vt:lpstr>Презентация PowerPoint</vt:lpstr>
      <vt:lpstr>Раздел «Программы»-&gt;  «Создать программу»</vt:lpstr>
      <vt:lpstr>Если при создании программы выбор сертифицированных программ не активна</vt:lpstr>
      <vt:lpstr>Заполнить заявку на подключение ПФ</vt:lpstr>
      <vt:lpstr>Подача заявки</vt:lpstr>
      <vt:lpstr>«Создать программу»</vt:lpstr>
      <vt:lpstr>Просмотр сертифицированных программ</vt:lpstr>
      <vt:lpstr>Перевод программы  из реестра бюджетных  в реестр сертифицированных</vt:lpstr>
      <vt:lpstr>Шаг 1. Выбрать ту программу из реестра бюджетных программ</vt:lpstr>
      <vt:lpstr>Шаг 2. Зайти в программу</vt:lpstr>
      <vt:lpstr>Шаг 3. Нажать на кнопку  «Действия с программой»</vt:lpstr>
      <vt:lpstr>Шаг 4. Изменить реестры программы</vt:lpstr>
      <vt:lpstr>Шаг 5. Направить в реестр сертифицированных</vt:lpstr>
      <vt:lpstr>Основные ошибки, допускаемые организациями при сертификации программ</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Сертифицированные программы</dc:title>
  <dc:creator>Admin</dc:creator>
  <cp:lastModifiedBy>Admin</cp:lastModifiedBy>
  <cp:revision>9</cp:revision>
  <dcterms:created xsi:type="dcterms:W3CDTF">2023-04-11T01:54:00Z</dcterms:created>
  <dcterms:modified xsi:type="dcterms:W3CDTF">2023-04-11T03:19:15Z</dcterms:modified>
</cp:coreProperties>
</file>