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4" r:id="rId8"/>
    <p:sldId id="269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2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0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6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4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D6CE-CD25-4DAF-87E8-85DD9478B73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D389-4B18-4C5F-8BB7-407E1571A7B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" y="0"/>
            <a:ext cx="9144000" cy="6888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Информация по КПК и аттестации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501008"/>
            <a:ext cx="6400800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Методист </a:t>
            </a:r>
            <a:r>
              <a:rPr lang="ru-RU" dirty="0" err="1" smtClean="0">
                <a:solidFill>
                  <a:schemeClr val="tx1"/>
                </a:solidFill>
              </a:rPr>
              <a:t>Хертек</a:t>
            </a:r>
            <a:r>
              <a:rPr lang="ru-RU" dirty="0" smtClean="0">
                <a:solidFill>
                  <a:schemeClr val="tx1"/>
                </a:solidFill>
              </a:rPr>
              <a:t> Ч.Ю.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8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Первая квалификационная категория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dirty="0" smtClean="0"/>
              <a:t>Раздел 1 </a:t>
            </a:r>
            <a:r>
              <a:rPr lang="ru-RU" sz="2400" dirty="0" smtClean="0"/>
              <a:t>«</a:t>
            </a:r>
            <a:r>
              <a:rPr lang="ru-RU" sz="2400" b="1" dirty="0" smtClean="0"/>
              <a:t>Продуктивность образовательной </a:t>
            </a:r>
            <a:r>
              <a:rPr lang="ru-RU" sz="2400" b="1" dirty="0"/>
              <a:t>деятельности педагогического </a:t>
            </a:r>
            <a:r>
              <a:rPr lang="ru-RU" sz="2400" b="1" dirty="0" smtClean="0"/>
              <a:t>работника</a:t>
            </a:r>
            <a:r>
              <a:rPr lang="ru-RU" sz="2400" dirty="0" smtClean="0"/>
              <a:t>»</a:t>
            </a:r>
          </a:p>
          <a:p>
            <a:pPr marL="0" lvl="0" indent="0" algn="ctr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4427"/>
              </p:ext>
            </p:extLst>
          </p:nvPr>
        </p:nvGraphicFramePr>
        <p:xfrm>
          <a:off x="683568" y="2348880"/>
          <a:ext cx="75608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оценивания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03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1.Образовательная деятельность педагога (справка)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Стабильная динамика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Позитивная динамика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Итоговый балл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 smtClean="0">
                        <a:effectLst/>
                      </a:endParaRPr>
                    </a:p>
                  </a:txBody>
                  <a:tcPr marL="65699" marR="65699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54957"/>
              </p:ext>
            </p:extLst>
          </p:nvPr>
        </p:nvGraphicFramePr>
        <p:xfrm>
          <a:off x="683568" y="4005064"/>
          <a:ext cx="7560840" cy="121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30129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035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2.Сохранность </a:t>
                      </a:r>
                      <a:r>
                        <a:rPr lang="ru-RU" sz="1600" dirty="0">
                          <a:effectLst/>
                        </a:rPr>
                        <a:t>контингента обучающихся творческого объединения (за </a:t>
                      </a:r>
                      <a:r>
                        <a:rPr lang="ru-RU" sz="1600" dirty="0" err="1">
                          <a:effectLst/>
                        </a:rPr>
                        <a:t>межаттестационный</a:t>
                      </a:r>
                      <a:r>
                        <a:rPr lang="ru-RU" sz="1600" dirty="0">
                          <a:effectLst/>
                        </a:rPr>
                        <a:t> период)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Отсев до 15%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301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Отсев более 15%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602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Итоговый балл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72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33687"/>
              </p:ext>
            </p:extLst>
          </p:nvPr>
        </p:nvGraphicFramePr>
        <p:xfrm>
          <a:off x="683568" y="1052736"/>
          <a:ext cx="7488831" cy="4824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2247"/>
                <a:gridCol w="4023076"/>
                <a:gridCol w="1233508"/>
              </a:tblGrid>
              <a:tr h="371119">
                <a:tc row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Участие обучающихся в конкурсах, творческих мероприятиях, соревнованиях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Муниципальный уровень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Участники (5 и более)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7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Победители и призеры(2 и более)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7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Региональный/зональный уровень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Участники (3 и более)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Победители (2 и более)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7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Федеральный/международный уровень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Участники 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Победители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(1 и более)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  <a:tr h="3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Итоговый балл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1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 smtClean="0"/>
              <a:t>Раздел 2 «Продуктивность </a:t>
            </a:r>
            <a:r>
              <a:rPr lang="ru-RU" sz="2400" b="1" dirty="0"/>
              <a:t>личного вклада педагогического </a:t>
            </a:r>
            <a:r>
              <a:rPr lang="ru-RU" sz="2400" b="1" dirty="0" smtClean="0"/>
              <a:t>работника в </a:t>
            </a:r>
            <a:r>
              <a:rPr lang="ru-RU" sz="2400" b="1" dirty="0"/>
              <a:t>повышение качества </a:t>
            </a:r>
            <a:r>
              <a:rPr lang="ru-RU" sz="2400" b="1" dirty="0" smtClean="0"/>
              <a:t>образования»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7120" y="130069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Было:</a:t>
            </a:r>
            <a:endParaRPr lang="ru-RU" sz="24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23093" r="36208" b="34158"/>
          <a:stretch/>
        </p:blipFill>
        <p:spPr bwMode="auto">
          <a:xfrm>
            <a:off x="755576" y="1885474"/>
            <a:ext cx="7128792" cy="440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1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Стало: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563879"/>
              </p:ext>
            </p:extLst>
          </p:nvPr>
        </p:nvGraphicFramePr>
        <p:xfrm>
          <a:off x="683568" y="1556792"/>
          <a:ext cx="7992888" cy="17238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6384"/>
                <a:gridCol w="3528392"/>
                <a:gridCol w="1008112"/>
              </a:tblGrid>
              <a:tr h="293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 оценивания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792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</a:rPr>
                        <a:t>1.Совершенствование методов обучения и воспитания через проведение открытых занятий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ОО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Региональный уровень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Федеральный/международный уровень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Итоговый балл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3789040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ткрытое занятие оценивается по уровням и подтверждается: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Протокол посещения (с подписями посещающих с регионального уровня)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Экспертный лист (с подписями посещающих с регионального уровня)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Подтверждающая справка (если есть)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494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332656"/>
            <a:ext cx="6357392" cy="1368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Вместо </a:t>
            </a:r>
            <a:r>
              <a:rPr lang="ru-RU" b="1" smtClean="0"/>
              <a:t>3 критериев </a:t>
            </a:r>
            <a:r>
              <a:rPr lang="ru-RU" b="1" dirty="0" smtClean="0"/>
              <a:t>открытых занятий добавлены критерии: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20556" r="34658" b="40047"/>
          <a:stretch/>
        </p:blipFill>
        <p:spPr bwMode="auto">
          <a:xfrm>
            <a:off x="1043608" y="1700808"/>
            <a:ext cx="7200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900" b="1" dirty="0" smtClean="0"/>
              <a:t>1.Подтверждающие документы критерия 2:</a:t>
            </a:r>
          </a:p>
          <a:p>
            <a:pPr marL="0" indent="0">
              <a:buNone/>
            </a:pPr>
            <a:r>
              <a:rPr lang="ru-RU" sz="5900" dirty="0" smtClean="0"/>
              <a:t>Протоколы родительских собраний с подписями родителей (план работы с родителями, аналитическая справка по проведенным мероприятиям для родителей).</a:t>
            </a:r>
          </a:p>
          <a:p>
            <a:pPr marL="0" indent="0">
              <a:buNone/>
            </a:pPr>
            <a:r>
              <a:rPr lang="ru-RU" sz="5900" b="1" dirty="0" smtClean="0"/>
              <a:t>2.Подтверждающие документы критерия 3:</a:t>
            </a:r>
          </a:p>
          <a:p>
            <a:r>
              <a:rPr lang="ru-RU" sz="5900" dirty="0" smtClean="0"/>
              <a:t>Приказ о работе в пришкольном лагере;</a:t>
            </a:r>
          </a:p>
          <a:p>
            <a:r>
              <a:rPr lang="ru-RU" sz="5900" dirty="0" smtClean="0"/>
              <a:t>Приказ и план работы в ВДЦ.</a:t>
            </a:r>
          </a:p>
          <a:p>
            <a:pPr marL="0" indent="0">
              <a:buNone/>
            </a:pPr>
            <a:r>
              <a:rPr lang="ru-RU" sz="5900" b="1" dirty="0" smtClean="0"/>
              <a:t>3.Подтверждающие документы по критерия 4:</a:t>
            </a:r>
          </a:p>
          <a:p>
            <a:r>
              <a:rPr lang="ru-RU" sz="5900" dirty="0" smtClean="0"/>
              <a:t>Приказ в участии в мероприятиях для детей;</a:t>
            </a:r>
          </a:p>
          <a:p>
            <a:r>
              <a:rPr lang="ru-RU" sz="5900" dirty="0" smtClean="0"/>
              <a:t>База данных детей с ОВЗ, </a:t>
            </a:r>
            <a:r>
              <a:rPr lang="ru-RU" sz="5900" dirty="0"/>
              <a:t>детьми – сиротами, детьми, находящимися в трудной жизненной </a:t>
            </a:r>
            <a:r>
              <a:rPr lang="ru-RU" sz="5900" dirty="0" smtClean="0"/>
              <a:t>ситуации (брать у </a:t>
            </a:r>
            <a:r>
              <a:rPr lang="ru-RU" sz="5900" dirty="0" err="1" smtClean="0"/>
              <a:t>зам.директора</a:t>
            </a:r>
            <a:r>
              <a:rPr lang="ru-RU" sz="5900" dirty="0" smtClean="0"/>
              <a:t> по УВР);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97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Добавлен еще 1  критерий</a:t>
            </a:r>
            <a:endParaRPr lang="ru-RU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0" t="29901" r="34317" b="52724"/>
          <a:stretch/>
        </p:blipFill>
        <p:spPr bwMode="auto">
          <a:xfrm>
            <a:off x="539552" y="1700808"/>
            <a:ext cx="80255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6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Критерий </a:t>
            </a:r>
            <a:br>
              <a:rPr lang="ru-RU" sz="3600" b="1" dirty="0" smtClean="0"/>
            </a:br>
            <a:r>
              <a:rPr lang="ru-RU" sz="3600" b="1" dirty="0" smtClean="0"/>
              <a:t>«Профессиональный рост педагога» </a:t>
            </a:r>
            <a:endParaRPr lang="ru-RU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58792" r="34885" b="31914"/>
          <a:stretch/>
        </p:blipFill>
        <p:spPr bwMode="auto">
          <a:xfrm>
            <a:off x="697599" y="4077072"/>
            <a:ext cx="7704856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46400" r="36512" b="44533"/>
          <a:stretch/>
        </p:blipFill>
        <p:spPr bwMode="auto">
          <a:xfrm>
            <a:off x="755576" y="1904570"/>
            <a:ext cx="758890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23536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Было: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55104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Стало: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3844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Высшая квалификационная категория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Добавлены те же критерии, которые есть на первой категории;</a:t>
            </a:r>
          </a:p>
          <a:p>
            <a:r>
              <a:rPr lang="ru-RU" dirty="0" smtClean="0"/>
              <a:t>Еще добавлен критерий «Методические публикации»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42887" r="34201" b="40893"/>
          <a:stretch/>
        </p:blipFill>
        <p:spPr bwMode="auto">
          <a:xfrm>
            <a:off x="755576" y="3542746"/>
            <a:ext cx="7521706" cy="170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2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34481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Количество </a:t>
            </a:r>
            <a:r>
              <a:rPr lang="ru-RU" sz="2800" b="1" dirty="0"/>
              <a:t>педагогов, прошедших </a:t>
            </a:r>
            <a:r>
              <a:rPr lang="ru-RU" sz="2800" b="1" dirty="0" smtClean="0"/>
              <a:t>курсы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015915"/>
              </p:ext>
            </p:extLst>
          </p:nvPr>
        </p:nvGraphicFramePr>
        <p:xfrm>
          <a:off x="1259632" y="2276872"/>
          <a:ext cx="6912768" cy="1807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885"/>
                <a:gridCol w="1512288"/>
                <a:gridCol w="1553594"/>
                <a:gridCol w="1233849"/>
                <a:gridCol w="1454152"/>
              </a:tblGrid>
              <a:tr h="1027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  прошедших курсы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2022-2023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3552</a:t>
                      </a:r>
                    </a:p>
                  </a:txBody>
                  <a:tcPr marL="68580" marR="68580" marT="0" marB="0"/>
                </a:tc>
              </a:tr>
              <a:tr h="38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2023-2024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1624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7584" y="4581128"/>
            <a:ext cx="733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Анализ показывает, что 2022-2023 и 2023-2024 году большинство  педагогов прошли КПК, </a:t>
            </a:r>
            <a:r>
              <a:rPr lang="ru-RU" dirty="0"/>
              <a:t>кроме </a:t>
            </a:r>
            <a:r>
              <a:rPr lang="ru-RU" dirty="0" smtClean="0"/>
              <a:t>совместителей.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66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520" y="188640"/>
            <a:ext cx="677909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Сведения по распространению и обобщению педагогического </a:t>
            </a:r>
            <a:r>
              <a:rPr lang="ru-RU" sz="2400" b="1" dirty="0" smtClean="0">
                <a:latin typeface="Times New Roman"/>
                <a:ea typeface="Times New Roman"/>
              </a:rPr>
              <a:t>опыта(слушатели)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851746"/>
              </p:ext>
            </p:extLst>
          </p:nvPr>
        </p:nvGraphicFramePr>
        <p:xfrm>
          <a:off x="1043608" y="1556792"/>
          <a:ext cx="6984777" cy="1590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076"/>
                <a:gridCol w="1082866"/>
                <a:gridCol w="1422671"/>
                <a:gridCol w="1064498"/>
                <a:gridCol w="2130666"/>
              </a:tblGrid>
              <a:tr h="954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 прошедших семинары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2022-2023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62,5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392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2023-2024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3414035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Анализ </a:t>
            </a:r>
            <a:r>
              <a:rPr lang="ru-RU" dirty="0"/>
              <a:t>показал, что по сравнению с прошлым учебным годом в 2023-2024 учебном году процент педагогов, посетивших  республиканские семинары, городские семинары-практикумы, уменьшилось на 15%, потому что количество педагогов увеличилось 10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89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91064" cy="1138138"/>
          </a:xfrm>
        </p:spPr>
        <p:txBody>
          <a:bodyPr>
            <a:normAutofit/>
          </a:bodyPr>
          <a:lstStyle/>
          <a:p>
            <a:r>
              <a:rPr lang="ru-RU" sz="3200" b="1" dirty="0"/>
              <a:t>Читали лекции, </a:t>
            </a:r>
            <a:r>
              <a:rPr lang="ru-RU" sz="3200" b="1" dirty="0" smtClean="0"/>
              <a:t>мастер-классы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066018"/>
              </p:ext>
            </p:extLst>
          </p:nvPr>
        </p:nvGraphicFramePr>
        <p:xfrm>
          <a:off x="1331640" y="1772817"/>
          <a:ext cx="7344815" cy="1560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771"/>
                <a:gridCol w="1819519"/>
                <a:gridCol w="1819519"/>
                <a:gridCol w="1233795"/>
                <a:gridCol w="1245211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ПДО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читавших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2022-2023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2023-2024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69,2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1640" y="3717032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/>
              <a:t>Совместно с ТИРО и ПК педагоги ЦДО для распространения педагогического опыта работают регулярно. Имеются многочисленные положительные отзывы от слушателей  об организации и проведении семинаров-практикумов, мастер-классов и лекций. </a:t>
            </a:r>
          </a:p>
        </p:txBody>
      </p:sp>
    </p:spTree>
    <p:extLst>
      <p:ext uri="{BB962C8B-B14F-4D97-AF65-F5344CB8AC3E}">
        <p14:creationId xmlns:p14="http://schemas.microsoft.com/office/powerpoint/2010/main" val="431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347048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Административный персонал, прошедший </a:t>
            </a:r>
            <a:r>
              <a:rPr lang="ru-RU" sz="2400" b="1" dirty="0" smtClean="0"/>
              <a:t>курсы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378138"/>
              </p:ext>
            </p:extLst>
          </p:nvPr>
        </p:nvGraphicFramePr>
        <p:xfrm>
          <a:off x="1043607" y="1700808"/>
          <a:ext cx="7272808" cy="1206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110"/>
                <a:gridCol w="978787"/>
                <a:gridCol w="1958558"/>
                <a:gridCol w="1398123"/>
                <a:gridCol w="1538230"/>
              </a:tblGrid>
              <a:tr h="638946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Учебный</a:t>
                      </a:r>
                      <a:endParaRPr lang="ru-RU" sz="1800"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год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Всего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АП, прошедших курсы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</a:tr>
              <a:tr h="220587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2022-2023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504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</a:tr>
              <a:tr h="220587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2023-2024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666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28513"/>
              </p:ext>
            </p:extLst>
          </p:nvPr>
        </p:nvGraphicFramePr>
        <p:xfrm>
          <a:off x="1115616" y="4149081"/>
          <a:ext cx="7128791" cy="1466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406"/>
                <a:gridCol w="812398"/>
                <a:gridCol w="2066778"/>
                <a:gridCol w="1370437"/>
                <a:gridCol w="1507772"/>
              </a:tblGrid>
              <a:tr h="724316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Учебный</a:t>
                      </a:r>
                      <a:endParaRPr lang="ru-RU" sz="1800"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год</a:t>
                      </a:r>
                      <a:endParaRPr lang="ru-RU" sz="1800"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Всего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Кол-во  АП, прошедших семинары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191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2022-2023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180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191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2023-2024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6114" y="3305246"/>
            <a:ext cx="79067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Сведения по распространению и обобщению педагогического опыта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(слушатели)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5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 перспективному плану 2024-2025 КПК должны пройти следующие педагоги: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Ендан</a:t>
            </a:r>
            <a:r>
              <a:rPr lang="ru-RU" dirty="0" smtClean="0"/>
              <a:t> М.С. +</a:t>
            </a:r>
          </a:p>
          <a:p>
            <a:r>
              <a:rPr lang="ru-RU" dirty="0" smtClean="0"/>
              <a:t>Козлов В.А.</a:t>
            </a:r>
          </a:p>
          <a:p>
            <a:r>
              <a:rPr lang="ru-RU" dirty="0" err="1" smtClean="0"/>
              <a:t>Маадыр</a:t>
            </a:r>
            <a:r>
              <a:rPr lang="ru-RU" dirty="0" smtClean="0"/>
              <a:t> А.А.+</a:t>
            </a:r>
          </a:p>
          <a:p>
            <a:r>
              <a:rPr lang="ru-RU" dirty="0" err="1" smtClean="0"/>
              <a:t>Монгуш</a:t>
            </a:r>
            <a:r>
              <a:rPr lang="ru-RU" dirty="0" smtClean="0"/>
              <a:t> А.С.</a:t>
            </a:r>
          </a:p>
          <a:p>
            <a:r>
              <a:rPr lang="ru-RU" dirty="0" err="1" smtClean="0"/>
              <a:t>Сандан</a:t>
            </a:r>
            <a:r>
              <a:rPr lang="ru-RU" dirty="0" smtClean="0"/>
              <a:t> А.К.</a:t>
            </a:r>
          </a:p>
          <a:p>
            <a:r>
              <a:rPr lang="ru-RU" dirty="0" err="1" smtClean="0"/>
              <a:t>Тюлюш</a:t>
            </a:r>
            <a:r>
              <a:rPr lang="ru-RU" dirty="0" smtClean="0"/>
              <a:t> С.Ы.</a:t>
            </a:r>
          </a:p>
          <a:p>
            <a:r>
              <a:rPr lang="ru-RU" dirty="0" err="1" smtClean="0"/>
              <a:t>Чудиновских</a:t>
            </a:r>
            <a:r>
              <a:rPr lang="ru-RU" dirty="0" smtClean="0"/>
              <a:t> Г.Ю.</a:t>
            </a:r>
          </a:p>
          <a:p>
            <a:r>
              <a:rPr lang="ru-RU" dirty="0" err="1" smtClean="0"/>
              <a:t>Шыырап</a:t>
            </a:r>
            <a:r>
              <a:rPr lang="ru-RU" dirty="0" smtClean="0"/>
              <a:t> А.Д.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95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29" y="404664"/>
            <a:ext cx="8003232" cy="1584175"/>
          </a:xfrm>
        </p:spPr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dirty="0">
                <a:ea typeface="Calibri"/>
              </a:rPr>
              <a:t>	</a:t>
            </a:r>
            <a:r>
              <a:rPr lang="ru-RU" sz="2400" dirty="0" smtClean="0">
                <a:ea typeface="Calibri"/>
              </a:rPr>
              <a:t>Согласно </a:t>
            </a:r>
            <a:r>
              <a:rPr lang="ru-RU" sz="2400" dirty="0">
                <a:ea typeface="Calibri"/>
              </a:rPr>
              <a:t>Положению по аттестации и графику аттестация педагогических работников ЦДО  на СЗД и присвоение квалификационной категории в </a:t>
            </a:r>
            <a:r>
              <a:rPr lang="ru-RU" sz="2400" dirty="0" smtClean="0">
                <a:ea typeface="Calibri"/>
              </a:rPr>
              <a:t>2023-2024 </a:t>
            </a:r>
            <a:r>
              <a:rPr lang="ru-RU" sz="2400" dirty="0">
                <a:ea typeface="Calibri"/>
              </a:rPr>
              <a:t>учебного года аттестованы:</a:t>
            </a:r>
            <a:endParaRPr lang="ru-RU" sz="2000" dirty="0"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69898" y="1916832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2 педагога дополнительного образования на СЗД (соответствие занимаемой должности):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prstClr val="black"/>
                </a:solidFill>
              </a:rPr>
              <a:t>Доможакова</a:t>
            </a:r>
            <a:r>
              <a:rPr lang="ru-RU" sz="2000" dirty="0" smtClean="0">
                <a:solidFill>
                  <a:prstClr val="black"/>
                </a:solidFill>
              </a:rPr>
              <a:t>  Людмила Александровна;</a:t>
            </a:r>
            <a:endParaRPr lang="ru-RU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prstClr val="black"/>
                </a:solidFill>
              </a:rPr>
              <a:t>Монгуш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Анара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Сарыг-ооловна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9925" y="340854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6 педагогов 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на присвоение квалификационной категории:</a:t>
            </a:r>
            <a:endParaRPr lang="ru-RU" sz="1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21397" y="3841788"/>
            <a:ext cx="7799747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err="1" smtClean="0">
                <a:ea typeface="Times New Roman"/>
              </a:rPr>
              <a:t>Куулар</a:t>
            </a:r>
            <a:r>
              <a:rPr lang="ru-RU" sz="1800" dirty="0" smtClean="0">
                <a:ea typeface="Times New Roman"/>
              </a:rPr>
              <a:t> </a:t>
            </a:r>
            <a:r>
              <a:rPr lang="ru-RU" sz="1800" dirty="0" err="1" smtClean="0">
                <a:ea typeface="Times New Roman"/>
              </a:rPr>
              <a:t>Чимис</a:t>
            </a:r>
            <a:r>
              <a:rPr lang="ru-RU" sz="1800" dirty="0" smtClean="0">
                <a:ea typeface="Times New Roman"/>
              </a:rPr>
              <a:t> Юрьевна (первая категория) – 4 поток, вновь;</a:t>
            </a:r>
            <a:endParaRPr lang="ru-RU" sz="2000" dirty="0" smtClean="0">
              <a:ea typeface="Times New Roman"/>
            </a:endParaRPr>
          </a:p>
          <a:p>
            <a:pPr algn="just"/>
            <a:r>
              <a:rPr lang="ru-RU" sz="1800" dirty="0" err="1" smtClean="0">
                <a:ea typeface="Times New Roman"/>
              </a:rPr>
              <a:t>Монгуш</a:t>
            </a:r>
            <a:r>
              <a:rPr lang="ru-RU" sz="1800" dirty="0" smtClean="0">
                <a:ea typeface="Times New Roman"/>
              </a:rPr>
              <a:t> Надежда </a:t>
            </a:r>
            <a:r>
              <a:rPr lang="ru-RU" sz="1800" dirty="0" err="1" smtClean="0">
                <a:ea typeface="Times New Roman"/>
              </a:rPr>
              <a:t>Найдан-ооловна</a:t>
            </a:r>
            <a:r>
              <a:rPr lang="ru-RU" sz="1800" dirty="0" smtClean="0">
                <a:ea typeface="Times New Roman"/>
              </a:rPr>
              <a:t> (первая категория) – 4 поток, вновь;</a:t>
            </a:r>
          </a:p>
          <a:p>
            <a:pPr algn="just"/>
            <a:r>
              <a:rPr lang="ru-RU" sz="1800" dirty="0" err="1" smtClean="0">
                <a:ea typeface="Times New Roman"/>
              </a:rPr>
              <a:t>Шыырап</a:t>
            </a:r>
            <a:r>
              <a:rPr lang="ru-RU" sz="1800" dirty="0" smtClean="0">
                <a:ea typeface="Times New Roman"/>
              </a:rPr>
              <a:t> Ай-</a:t>
            </a:r>
            <a:r>
              <a:rPr lang="ru-RU" sz="1800" dirty="0" err="1" smtClean="0">
                <a:ea typeface="Times New Roman"/>
              </a:rPr>
              <a:t>Демир</a:t>
            </a:r>
            <a:r>
              <a:rPr lang="ru-RU" sz="1800" dirty="0" smtClean="0">
                <a:ea typeface="Times New Roman"/>
              </a:rPr>
              <a:t> </a:t>
            </a:r>
            <a:r>
              <a:rPr lang="ru-RU" sz="1800" dirty="0" err="1" smtClean="0">
                <a:ea typeface="Times New Roman"/>
              </a:rPr>
              <a:t>Далааевич</a:t>
            </a:r>
            <a:r>
              <a:rPr lang="ru-RU" sz="1800" dirty="0" smtClean="0">
                <a:ea typeface="Times New Roman"/>
              </a:rPr>
              <a:t> (первая категория) – 4 поток, вновь;</a:t>
            </a:r>
          </a:p>
          <a:p>
            <a:pPr algn="just"/>
            <a:r>
              <a:rPr lang="ru-RU" sz="1800" dirty="0" err="1" smtClean="0">
                <a:ea typeface="Times New Roman"/>
              </a:rPr>
              <a:t>Ендан</a:t>
            </a:r>
            <a:r>
              <a:rPr lang="ru-RU" sz="1800" dirty="0" smtClean="0">
                <a:ea typeface="Times New Roman"/>
              </a:rPr>
              <a:t> Маргарита Сергеевна (высшая категория) – 4 поток, подтверждение;</a:t>
            </a:r>
          </a:p>
          <a:p>
            <a:pPr algn="just"/>
            <a:r>
              <a:rPr lang="ru-RU" sz="1800" dirty="0" smtClean="0">
                <a:ea typeface="Times New Roman"/>
              </a:rPr>
              <a:t>Жданович Вера Владимировна (высшая категория) – 4 поток, подтверждение;</a:t>
            </a:r>
          </a:p>
          <a:p>
            <a:pPr algn="just"/>
            <a:r>
              <a:rPr lang="ru-RU" sz="1800" dirty="0" err="1" smtClean="0">
                <a:ea typeface="Times New Roman"/>
              </a:rPr>
              <a:t>Оюн</a:t>
            </a:r>
            <a:r>
              <a:rPr lang="ru-RU" sz="1800" dirty="0" smtClean="0">
                <a:ea typeface="Times New Roman"/>
              </a:rPr>
              <a:t> </a:t>
            </a:r>
            <a:r>
              <a:rPr lang="ru-RU" sz="1800" dirty="0" err="1" smtClean="0">
                <a:ea typeface="Times New Roman"/>
              </a:rPr>
              <a:t>Салимаа</a:t>
            </a:r>
            <a:r>
              <a:rPr lang="ru-RU" sz="1800" dirty="0" smtClean="0">
                <a:ea typeface="Times New Roman"/>
              </a:rPr>
              <a:t> Александровна (высшая категория) – 4 поток, подтверждение.</a:t>
            </a:r>
            <a:endParaRPr lang="ru-RU" sz="2000" dirty="0" smtClean="0">
              <a:ea typeface="Times New Roman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1763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В </a:t>
            </a:r>
            <a:r>
              <a:rPr lang="ru-RU" sz="2800" b="1" dirty="0" smtClean="0"/>
              <a:t>2024-2025 </a:t>
            </a:r>
            <a:r>
              <a:rPr lang="ru-RU" sz="2800" b="1" dirty="0"/>
              <a:t>году запланировано </a:t>
            </a:r>
            <a:r>
              <a:rPr lang="ru-RU" sz="2800" b="1" dirty="0" smtClean="0"/>
              <a:t>аттестация:</a:t>
            </a:r>
          </a:p>
          <a:p>
            <a:pPr marL="0" indent="0">
              <a:buNone/>
            </a:pPr>
            <a:r>
              <a:rPr lang="ru-RU" sz="2400" b="1" dirty="0" smtClean="0"/>
              <a:t>6 педагогов </a:t>
            </a:r>
            <a:r>
              <a:rPr lang="ru-RU" sz="2400" dirty="0" smtClean="0"/>
              <a:t>– на СЗД:</a:t>
            </a:r>
          </a:p>
          <a:p>
            <a:pPr marL="0" indent="0" algn="ctr">
              <a:buNone/>
            </a:pPr>
            <a:r>
              <a:rPr lang="ru-RU" sz="2000" dirty="0" smtClean="0"/>
              <a:t>Козлов В.А.</a:t>
            </a:r>
          </a:p>
          <a:p>
            <a:pPr marL="0" indent="0" algn="ctr">
              <a:buNone/>
            </a:pPr>
            <a:r>
              <a:rPr lang="ru-RU" sz="2000" dirty="0" smtClean="0"/>
              <a:t>Семенова М.А.</a:t>
            </a:r>
          </a:p>
          <a:p>
            <a:pPr marL="0" indent="0" algn="ctr">
              <a:buNone/>
            </a:pPr>
            <a:r>
              <a:rPr lang="ru-RU" sz="2000" dirty="0" err="1" smtClean="0"/>
              <a:t>Сандан</a:t>
            </a:r>
            <a:r>
              <a:rPr lang="ru-RU" sz="2000" dirty="0" smtClean="0"/>
              <a:t> А.К.</a:t>
            </a:r>
          </a:p>
          <a:p>
            <a:pPr marL="0" indent="0" algn="ctr">
              <a:buNone/>
            </a:pPr>
            <a:r>
              <a:rPr lang="ru-RU" sz="2000" dirty="0" err="1" smtClean="0"/>
              <a:t>Тюлюш</a:t>
            </a:r>
            <a:r>
              <a:rPr lang="ru-RU" sz="2000" dirty="0" smtClean="0"/>
              <a:t> С.Ы.</a:t>
            </a:r>
          </a:p>
          <a:p>
            <a:pPr marL="0" indent="0" algn="ctr">
              <a:buNone/>
            </a:pPr>
            <a:r>
              <a:rPr lang="ru-RU" sz="2000" dirty="0" err="1" smtClean="0"/>
              <a:t>Товуу</a:t>
            </a:r>
            <a:r>
              <a:rPr lang="ru-RU" sz="2000" dirty="0" smtClean="0"/>
              <a:t> А.Ю.</a:t>
            </a:r>
          </a:p>
          <a:p>
            <a:pPr marL="0" indent="0" algn="ctr">
              <a:buNone/>
            </a:pPr>
            <a:r>
              <a:rPr lang="ru-RU" sz="2000" dirty="0" err="1" smtClean="0"/>
              <a:t>Чамбал</a:t>
            </a:r>
            <a:r>
              <a:rPr lang="ru-RU" sz="2000" dirty="0" smtClean="0"/>
              <a:t> О.О.</a:t>
            </a:r>
          </a:p>
          <a:p>
            <a:pPr marL="0" indent="0">
              <a:buNone/>
            </a:pPr>
            <a:r>
              <a:rPr lang="ru-RU" sz="2400" b="1" dirty="0" smtClean="0"/>
              <a:t>1 педагог </a:t>
            </a:r>
            <a:r>
              <a:rPr lang="ru-RU" sz="2400" dirty="0" smtClean="0"/>
              <a:t>– на первую квалификационную категорию: </a:t>
            </a:r>
            <a:r>
              <a:rPr lang="ru-RU" sz="2400" dirty="0" err="1" smtClean="0"/>
              <a:t>Ондар</a:t>
            </a:r>
            <a:r>
              <a:rPr lang="ru-RU" sz="2400" dirty="0" smtClean="0"/>
              <a:t> Б.М.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281640"/>
            <a:ext cx="795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Аттестация на квалификационную категорию</a:t>
            </a:r>
            <a:endParaRPr lang="ru-RU" sz="11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136" y="4804860"/>
            <a:ext cx="750824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</a:rPr>
              <a:t>Хертек</a:t>
            </a:r>
            <a:r>
              <a:rPr lang="ru-RU" sz="2400" dirty="0">
                <a:solidFill>
                  <a:prstClr val="black"/>
                </a:solidFill>
              </a:rPr>
              <a:t> С.Д. до 05.06.2025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</a:rPr>
              <a:t>Чудиновских</a:t>
            </a:r>
            <a:r>
              <a:rPr lang="ru-RU" sz="2400" dirty="0">
                <a:solidFill>
                  <a:prstClr val="black"/>
                </a:solidFill>
              </a:rPr>
              <a:t> Г.Ю. до 05.06.2025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</a:rPr>
              <a:t>Ооржак</a:t>
            </a:r>
            <a:r>
              <a:rPr lang="ru-RU" sz="2400" dirty="0">
                <a:solidFill>
                  <a:prstClr val="black"/>
                </a:solidFill>
              </a:rPr>
              <a:t> С.Т. до 05.06.2025</a:t>
            </a:r>
          </a:p>
        </p:txBody>
      </p:sp>
    </p:spTree>
    <p:extLst>
      <p:ext uri="{BB962C8B-B14F-4D97-AF65-F5344CB8AC3E}">
        <p14:creationId xmlns:p14="http://schemas.microsoft.com/office/powerpoint/2010/main" val="5942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Изменения в оценочных листах </a:t>
            </a:r>
            <a:br>
              <a:rPr lang="ru-RU" b="1" dirty="0" smtClean="0"/>
            </a:br>
            <a:r>
              <a:rPr lang="ru-RU" b="1" dirty="0" smtClean="0"/>
              <a:t>при аттестации педагогов на квалификационную категорию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1808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670</TotalTime>
  <Words>652</Words>
  <Application>Microsoft Office PowerPoint</Application>
  <PresentationFormat>Экран (4:3)</PresentationFormat>
  <Paragraphs>203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Тема4</vt:lpstr>
      <vt:lpstr>Информация по КПК и аттестации</vt:lpstr>
      <vt:lpstr>Количество педагогов, прошедших курсы</vt:lpstr>
      <vt:lpstr>Сведения по распространению и обобщению педагогического опыта(слушатели)</vt:lpstr>
      <vt:lpstr>Читали лекции, мастер-классы</vt:lpstr>
      <vt:lpstr>Административный персонал, прошедший курсы</vt:lpstr>
      <vt:lpstr>По перспективному плану 2024-2025 КПК должны пройти следующие педагоги: </vt:lpstr>
      <vt:lpstr>Презентация PowerPoint</vt:lpstr>
      <vt:lpstr>Презентация PowerPoint</vt:lpstr>
      <vt:lpstr>Изменения в оценочных листах  при аттестации педагогов на квалификационную категорию</vt:lpstr>
      <vt:lpstr>Первая квалификационная категория</vt:lpstr>
      <vt:lpstr>Презентация PowerPoint</vt:lpstr>
      <vt:lpstr>Раздел 2 «Продуктивность личного вклада педагогического работника в повышение качества образования»</vt:lpstr>
      <vt:lpstr>Стало:</vt:lpstr>
      <vt:lpstr>Презентация PowerPoint</vt:lpstr>
      <vt:lpstr>Презентация PowerPoint</vt:lpstr>
      <vt:lpstr>Добавлен еще 1  критерий</vt:lpstr>
      <vt:lpstr>Критерий  «Профессиональный рост педагога» </vt:lpstr>
      <vt:lpstr>Высшая квалификационная категория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по КПК и аттестации</dc:title>
  <dc:creator>Admin</dc:creator>
  <cp:lastModifiedBy>Admin</cp:lastModifiedBy>
  <cp:revision>33</cp:revision>
  <dcterms:created xsi:type="dcterms:W3CDTF">2022-05-11T02:37:18Z</dcterms:created>
  <dcterms:modified xsi:type="dcterms:W3CDTF">2024-05-24T01:47:33Z</dcterms:modified>
</cp:coreProperties>
</file>