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49" r:id="rId2"/>
    <p:sldId id="306" r:id="rId3"/>
    <p:sldId id="330" r:id="rId4"/>
    <p:sldId id="321" r:id="rId5"/>
    <p:sldId id="334" r:id="rId6"/>
    <p:sldId id="326" r:id="rId7"/>
    <p:sldId id="328" r:id="rId8"/>
    <p:sldId id="303" r:id="rId9"/>
    <p:sldId id="331" r:id="rId10"/>
    <p:sldId id="352" r:id="rId11"/>
    <p:sldId id="338" r:id="rId12"/>
    <p:sldId id="368" r:id="rId13"/>
    <p:sldId id="370" r:id="rId14"/>
    <p:sldId id="371" r:id="rId15"/>
    <p:sldId id="373" r:id="rId16"/>
    <p:sldId id="374" r:id="rId17"/>
    <p:sldId id="377" r:id="rId18"/>
    <p:sldId id="379" r:id="rId19"/>
    <p:sldId id="339" r:id="rId20"/>
    <p:sldId id="378" r:id="rId21"/>
    <p:sldId id="376" r:id="rId22"/>
    <p:sldId id="357" r:id="rId23"/>
    <p:sldId id="358" r:id="rId24"/>
    <p:sldId id="359" r:id="rId25"/>
    <p:sldId id="360" r:id="rId26"/>
    <p:sldId id="361" r:id="rId27"/>
    <p:sldId id="362" r:id="rId28"/>
    <p:sldId id="364" r:id="rId29"/>
    <p:sldId id="365" r:id="rId30"/>
    <p:sldId id="366" r:id="rId31"/>
    <p:sldId id="367" r:id="rId32"/>
    <p:sldId id="342" r:id="rId33"/>
    <p:sldId id="343" r:id="rId34"/>
    <p:sldId id="347" r:id="rId35"/>
    <p:sldId id="337" r:id="rId36"/>
    <p:sldId id="351" r:id="rId37"/>
  </p:sldIdLst>
  <p:sldSz cx="9144000" cy="6858000" type="screen4x3"/>
  <p:notesSz cx="6858000" cy="9144000"/>
  <p:photoAlbum/>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DE7E8722-31C0-4C50-BC07-9DB9562F87F8}" type="datetimeFigureOut">
              <a:rPr lang="ru-RU" smtClean="0"/>
              <a:t>01.06.2025</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072ED86D-2EC3-4D71-BCA1-9CCA83B37A37}" type="slidenum">
              <a:rPr lang="ru-RU" smtClean="0"/>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E7E8722-31C0-4C50-BC07-9DB9562F87F8}" type="datetimeFigureOut">
              <a:rPr lang="ru-RU" smtClean="0"/>
              <a:t>01.06.2025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2ED86D-2EC3-4D71-BCA1-9CCA83B37A3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E7E8722-31C0-4C50-BC07-9DB9562F87F8}" type="datetimeFigureOut">
              <a:rPr lang="ru-RU" smtClean="0"/>
              <a:t>01.06.2025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2ED86D-2EC3-4D71-BCA1-9CCA83B37A3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DE7E8722-31C0-4C50-BC07-9DB9562F87F8}" type="datetimeFigureOut">
              <a:rPr lang="ru-RU" smtClean="0"/>
              <a:t>01.06.2025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2ED86D-2EC3-4D71-BCA1-9CCA83B37A37}" type="slidenum">
              <a:rPr lang="ru-RU" smtClean="0"/>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E7E8722-31C0-4C50-BC07-9DB9562F87F8}" type="datetimeFigureOut">
              <a:rPr lang="ru-RU" smtClean="0"/>
              <a:t>01.06.2025</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072ED86D-2EC3-4D71-BCA1-9CCA83B37A37}"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DE7E8722-31C0-4C50-BC07-9DB9562F87F8}" type="datetimeFigureOut">
              <a:rPr lang="ru-RU" smtClean="0"/>
              <a:t>01.06.2025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72ED86D-2EC3-4D71-BCA1-9CCA83B37A37}" type="slidenum">
              <a:rPr lang="ru-RU" smtClean="0"/>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DE7E8722-31C0-4C50-BC07-9DB9562F87F8}" type="datetimeFigureOut">
              <a:rPr lang="ru-RU" smtClean="0"/>
              <a:t>01.06.2025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72ED86D-2EC3-4D71-BCA1-9CCA83B37A37}" type="slidenum">
              <a:rPr lang="ru-RU" smtClean="0"/>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E7E8722-31C0-4C50-BC07-9DB9562F87F8}" type="datetimeFigureOut">
              <a:rPr lang="ru-RU" smtClean="0"/>
              <a:t>01.06.2025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72ED86D-2EC3-4D71-BCA1-9CCA83B37A3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E7E8722-31C0-4C50-BC07-9DB9562F87F8}" type="datetimeFigureOut">
              <a:rPr lang="ru-RU" smtClean="0"/>
              <a:t>01.06.2025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72ED86D-2EC3-4D71-BCA1-9CCA83B37A3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E7E8722-31C0-4C50-BC07-9DB9562F87F8}" type="datetimeFigureOut">
              <a:rPr lang="ru-RU" smtClean="0"/>
              <a:t>01.06.2025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72ED86D-2EC3-4D71-BCA1-9CCA83B37A37}" type="slidenum">
              <a:rPr lang="ru-RU" smtClean="0"/>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E7E8722-31C0-4C50-BC07-9DB9562F87F8}" type="datetimeFigureOut">
              <a:rPr lang="ru-RU" smtClean="0"/>
              <a:t>01.06.2025</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072ED86D-2EC3-4D71-BCA1-9CCA83B37A37}" type="slidenum">
              <a:rPr lang="ru-RU" smtClean="0"/>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E7E8722-31C0-4C50-BC07-9DB9562F87F8}" type="datetimeFigureOut">
              <a:rPr lang="ru-RU" smtClean="0"/>
              <a:t>01.06.2025</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72ED86D-2EC3-4D71-BCA1-9CCA83B37A3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s://ipktuva.ru/?q=node/464"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295400" y="3861048"/>
            <a:ext cx="6400800" cy="1728192"/>
          </a:xfrm>
        </p:spPr>
        <p:txBody>
          <a:bodyPr>
            <a:normAutofit/>
          </a:bodyPr>
          <a:lstStyle/>
          <a:p>
            <a:r>
              <a:rPr lang="ru-RU" dirty="0" err="1" smtClean="0"/>
              <a:t>Оюн</a:t>
            </a:r>
            <a:r>
              <a:rPr lang="ru-RU" dirty="0" smtClean="0"/>
              <a:t> </a:t>
            </a:r>
            <a:r>
              <a:rPr lang="ru-RU" dirty="0" err="1" smtClean="0"/>
              <a:t>Салимаа</a:t>
            </a:r>
            <a:r>
              <a:rPr lang="ru-RU" dirty="0" smtClean="0"/>
              <a:t> Александровна</a:t>
            </a:r>
          </a:p>
          <a:p>
            <a:pPr lvl="0" algn="r">
              <a:buClr>
                <a:srgbClr val="D34817"/>
              </a:buClr>
            </a:pPr>
            <a:r>
              <a:rPr lang="ru-RU" sz="1600" dirty="0">
                <a:solidFill>
                  <a:prstClr val="black"/>
                </a:solidFill>
              </a:rPr>
              <a:t>Методист МБОУ ДО ЦДО г. </a:t>
            </a:r>
            <a:r>
              <a:rPr lang="ru-RU" sz="1600" dirty="0" smtClean="0">
                <a:solidFill>
                  <a:prstClr val="black"/>
                </a:solidFill>
              </a:rPr>
              <a:t>Кызыла</a:t>
            </a:r>
            <a:endParaRPr lang="ru-RU" sz="1600" dirty="0">
              <a:solidFill>
                <a:prstClr val="black"/>
              </a:solidFill>
            </a:endParaRPr>
          </a:p>
          <a:p>
            <a:pPr lvl="0">
              <a:buClr>
                <a:srgbClr val="D34817"/>
              </a:buClr>
            </a:pPr>
            <a:endParaRPr lang="ru-RU" sz="1600" dirty="0">
              <a:solidFill>
                <a:srgbClr val="002060"/>
              </a:solidFill>
            </a:endParaRPr>
          </a:p>
          <a:p>
            <a:pPr lvl="0">
              <a:buClr>
                <a:srgbClr val="D34817"/>
              </a:buClr>
            </a:pPr>
            <a:r>
              <a:rPr lang="ru-RU" sz="1600" dirty="0" smtClean="0">
                <a:solidFill>
                  <a:srgbClr val="002060"/>
                </a:solidFill>
              </a:rPr>
              <a:t>Кызыл-2025</a:t>
            </a:r>
            <a:endParaRPr lang="ru-RU" sz="1600" dirty="0">
              <a:solidFill>
                <a:srgbClr val="002060"/>
              </a:solidFill>
            </a:endParaRPr>
          </a:p>
        </p:txBody>
      </p:sp>
      <p:sp>
        <p:nvSpPr>
          <p:cNvPr id="4" name="Заголовок 3"/>
          <p:cNvSpPr>
            <a:spLocks noGrp="1"/>
          </p:cNvSpPr>
          <p:nvPr>
            <p:ph type="ctrTitle"/>
          </p:nvPr>
        </p:nvSpPr>
        <p:spPr/>
        <p:txBody>
          <a:bodyPr>
            <a:normAutofit fontScale="90000"/>
          </a:bodyPr>
          <a:lstStyle/>
          <a:p>
            <a:r>
              <a:rPr lang="ru-RU" dirty="0" smtClean="0"/>
              <a:t>Технология подготовки педагога дополнительного образования ко второму этапу аттестации</a:t>
            </a:r>
            <a:endParaRPr lang="ru-RU" dirty="0"/>
          </a:p>
        </p:txBody>
      </p:sp>
    </p:spTree>
    <p:extLst>
      <p:ext uri="{BB962C8B-B14F-4D97-AF65-F5344CB8AC3E}">
        <p14:creationId xmlns:p14="http://schemas.microsoft.com/office/powerpoint/2010/main" val="3531681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C00000"/>
                </a:solidFill>
              </a:rPr>
              <a:t>2 этап аттестации – защита открытого занятия</a:t>
            </a:r>
            <a:endParaRPr lang="ru-RU" dirty="0">
              <a:solidFill>
                <a:srgbClr val="C00000"/>
              </a:solidFill>
            </a:endParaRPr>
          </a:p>
        </p:txBody>
      </p:sp>
      <p:sp>
        <p:nvSpPr>
          <p:cNvPr id="3" name="Объект 2"/>
          <p:cNvSpPr>
            <a:spLocks noGrp="1"/>
          </p:cNvSpPr>
          <p:nvPr>
            <p:ph sz="quarter" idx="1"/>
          </p:nvPr>
        </p:nvSpPr>
        <p:spPr/>
        <p:txBody>
          <a:bodyPr>
            <a:normAutofit fontScale="85000" lnSpcReduction="10000"/>
          </a:bodyPr>
          <a:lstStyle/>
          <a:p>
            <a:pPr lvl="0">
              <a:buClr>
                <a:srgbClr val="D34817"/>
              </a:buClr>
            </a:pPr>
            <a:r>
              <a:rPr lang="ru-RU" b="1" dirty="0">
                <a:solidFill>
                  <a:prstClr val="black"/>
                </a:solidFill>
              </a:rPr>
              <a:t>Очная защита открытого </a:t>
            </a:r>
            <a:r>
              <a:rPr lang="ru-RU" b="1" dirty="0" smtClean="0">
                <a:solidFill>
                  <a:prstClr val="black"/>
                </a:solidFill>
              </a:rPr>
              <a:t>занятия</a:t>
            </a:r>
          </a:p>
          <a:p>
            <a:pPr marL="0" lvl="0" indent="0">
              <a:buClr>
                <a:srgbClr val="D34817"/>
              </a:buClr>
              <a:buNone/>
            </a:pPr>
            <a:r>
              <a:rPr lang="ru-RU" dirty="0" smtClean="0">
                <a:solidFill>
                  <a:prstClr val="black"/>
                </a:solidFill>
              </a:rPr>
              <a:t>Строго </a:t>
            </a:r>
            <a:r>
              <a:rPr lang="ru-RU" dirty="0">
                <a:solidFill>
                  <a:prstClr val="black"/>
                </a:solidFill>
              </a:rPr>
              <a:t>по графику. </a:t>
            </a:r>
            <a:r>
              <a:rPr lang="ru-RU" sz="2400" dirty="0">
                <a:solidFill>
                  <a:srgbClr val="1A1A1A"/>
                </a:solidFill>
                <a:latin typeface="Times New Roman"/>
                <a:ea typeface="Calibri"/>
                <a:cs typeface="Times New Roman"/>
              </a:rPr>
              <a:t>Регламент защиты открытого занятия – 20 минут.</a:t>
            </a:r>
            <a:endParaRPr lang="ru-RU" sz="1800" dirty="0">
              <a:solidFill>
                <a:prstClr val="black"/>
              </a:solidFill>
              <a:latin typeface="Calibri"/>
              <a:ea typeface="Calibri"/>
              <a:cs typeface="Times New Roman"/>
            </a:endParaRPr>
          </a:p>
          <a:p>
            <a:pPr lvl="0" algn="just">
              <a:lnSpc>
                <a:spcPct val="115000"/>
              </a:lnSpc>
              <a:spcAft>
                <a:spcPts val="1000"/>
              </a:spcAft>
              <a:buClr>
                <a:srgbClr val="D34817"/>
              </a:buClr>
            </a:pPr>
            <a:r>
              <a:rPr lang="ru-RU" sz="2800" b="1" dirty="0">
                <a:solidFill>
                  <a:srgbClr val="1A1A1A"/>
                </a:solidFill>
                <a:latin typeface="Times New Roman"/>
                <a:ea typeface="Times New Roman"/>
                <a:cs typeface="Times New Roman"/>
              </a:rPr>
              <a:t>Пороговый балл:</a:t>
            </a:r>
          </a:p>
          <a:p>
            <a:pPr lvl="0" algn="just">
              <a:lnSpc>
                <a:spcPct val="115000"/>
              </a:lnSpc>
              <a:spcAft>
                <a:spcPts val="1000"/>
              </a:spcAft>
              <a:buClr>
                <a:srgbClr val="D34817"/>
              </a:buClr>
            </a:pPr>
            <a:r>
              <a:rPr lang="ru-RU" sz="2800" b="1" dirty="0">
                <a:solidFill>
                  <a:srgbClr val="1A1A1A"/>
                </a:solidFill>
                <a:latin typeface="Times New Roman"/>
                <a:ea typeface="Times New Roman"/>
                <a:cs typeface="Times New Roman"/>
              </a:rPr>
              <a:t> для 1-й категории – 25 </a:t>
            </a:r>
            <a:r>
              <a:rPr lang="ru-RU" sz="2800" b="1" dirty="0" smtClean="0">
                <a:solidFill>
                  <a:srgbClr val="1A1A1A"/>
                </a:solidFill>
                <a:latin typeface="Times New Roman"/>
                <a:ea typeface="Times New Roman"/>
                <a:cs typeface="Times New Roman"/>
              </a:rPr>
              <a:t>баллов.</a:t>
            </a:r>
          </a:p>
          <a:p>
            <a:pPr marL="0" lvl="0" indent="0" algn="just">
              <a:lnSpc>
                <a:spcPct val="115000"/>
              </a:lnSpc>
              <a:spcAft>
                <a:spcPts val="1000"/>
              </a:spcAft>
              <a:buClr>
                <a:srgbClr val="D34817"/>
              </a:buClr>
              <a:buNone/>
            </a:pPr>
            <a:r>
              <a:rPr lang="ru-RU" sz="2400" dirty="0" smtClean="0">
                <a:solidFill>
                  <a:srgbClr val="1A1A1A"/>
                </a:solidFill>
                <a:latin typeface="Times New Roman"/>
                <a:ea typeface="Calibri"/>
                <a:cs typeface="Times New Roman"/>
              </a:rPr>
              <a:t>Обязательно </a:t>
            </a:r>
            <a:r>
              <a:rPr lang="ru-RU" sz="2400" dirty="0">
                <a:solidFill>
                  <a:srgbClr val="1A1A1A"/>
                </a:solidFill>
                <a:latin typeface="Times New Roman"/>
                <a:ea typeface="Calibri"/>
                <a:cs typeface="Times New Roman"/>
              </a:rPr>
              <a:t>предоставить экспертам </a:t>
            </a:r>
            <a:r>
              <a:rPr lang="ru-RU" sz="2400" dirty="0" smtClean="0">
                <a:solidFill>
                  <a:srgbClr val="1A1A1A"/>
                </a:solidFill>
                <a:latin typeface="Times New Roman"/>
                <a:ea typeface="Calibri"/>
                <a:cs typeface="Times New Roman"/>
              </a:rPr>
              <a:t>Методическую разработку открытого занятия!</a:t>
            </a:r>
            <a:endParaRPr lang="ru-RU" sz="1800" dirty="0" smtClean="0">
              <a:solidFill>
                <a:prstClr val="black"/>
              </a:solidFill>
              <a:latin typeface="Calibri"/>
              <a:ea typeface="Calibri"/>
              <a:cs typeface="Times New Roman"/>
            </a:endParaRPr>
          </a:p>
          <a:p>
            <a:pPr algn="just">
              <a:lnSpc>
                <a:spcPct val="115000"/>
              </a:lnSpc>
              <a:spcAft>
                <a:spcPts val="1000"/>
              </a:spcAft>
              <a:buClr>
                <a:srgbClr val="D34817"/>
              </a:buClr>
            </a:pPr>
            <a:r>
              <a:rPr lang="ru-RU" sz="2800" b="1" dirty="0" smtClean="0">
                <a:solidFill>
                  <a:srgbClr val="1A1A1A"/>
                </a:solidFill>
                <a:latin typeface="Times New Roman"/>
                <a:ea typeface="Times New Roman"/>
                <a:cs typeface="Times New Roman"/>
              </a:rPr>
              <a:t>для высшей категории – 35 баллов. </a:t>
            </a:r>
          </a:p>
          <a:p>
            <a:pPr marL="0" indent="0" algn="just">
              <a:lnSpc>
                <a:spcPct val="115000"/>
              </a:lnSpc>
              <a:spcAft>
                <a:spcPts val="1000"/>
              </a:spcAft>
              <a:buClr>
                <a:srgbClr val="D34817"/>
              </a:buClr>
              <a:buNone/>
            </a:pPr>
            <a:r>
              <a:rPr lang="ru-RU" sz="2400" dirty="0" smtClean="0">
                <a:solidFill>
                  <a:srgbClr val="1A1A1A"/>
                </a:solidFill>
                <a:latin typeface="Times New Roman"/>
                <a:ea typeface="Calibri"/>
                <a:cs typeface="Times New Roman"/>
              </a:rPr>
              <a:t>Обязательно </a:t>
            </a:r>
            <a:r>
              <a:rPr lang="ru-RU" sz="2400" dirty="0">
                <a:solidFill>
                  <a:srgbClr val="1A1A1A"/>
                </a:solidFill>
                <a:latin typeface="Times New Roman"/>
                <a:ea typeface="Calibri"/>
                <a:cs typeface="Times New Roman"/>
              </a:rPr>
              <a:t>предоставить экспертам </a:t>
            </a:r>
            <a:r>
              <a:rPr lang="ru-RU" sz="2400" dirty="0" smtClean="0">
                <a:solidFill>
                  <a:srgbClr val="1A1A1A"/>
                </a:solidFill>
                <a:latin typeface="Times New Roman"/>
                <a:ea typeface="Calibri"/>
                <a:cs typeface="Times New Roman"/>
              </a:rPr>
              <a:t>Методическую разработку открытого </a:t>
            </a:r>
            <a:r>
              <a:rPr lang="ru-RU" sz="2400" dirty="0">
                <a:solidFill>
                  <a:srgbClr val="1A1A1A"/>
                </a:solidFill>
                <a:latin typeface="Times New Roman"/>
                <a:ea typeface="Calibri"/>
                <a:cs typeface="Times New Roman"/>
              </a:rPr>
              <a:t>занятия и Самоанализ открытого </a:t>
            </a:r>
            <a:r>
              <a:rPr lang="ru-RU" sz="2400" dirty="0" smtClean="0">
                <a:solidFill>
                  <a:srgbClr val="1A1A1A"/>
                </a:solidFill>
                <a:latin typeface="Times New Roman"/>
                <a:ea typeface="Calibri"/>
                <a:cs typeface="Times New Roman"/>
              </a:rPr>
              <a:t>занятия!</a:t>
            </a:r>
            <a:endParaRPr lang="ru-RU" sz="1800" dirty="0">
              <a:solidFill>
                <a:prstClr val="black"/>
              </a:solidFill>
              <a:latin typeface="Calibri"/>
              <a:ea typeface="Calibri"/>
              <a:cs typeface="Times New Roman"/>
            </a:endParaRPr>
          </a:p>
          <a:p>
            <a:endParaRPr lang="ru-RU" dirty="0"/>
          </a:p>
        </p:txBody>
      </p:sp>
    </p:spTree>
    <p:extLst>
      <p:ext uri="{BB962C8B-B14F-4D97-AF65-F5344CB8AC3E}">
        <p14:creationId xmlns:p14="http://schemas.microsoft.com/office/powerpoint/2010/main" val="123555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dirty="0" smtClean="0">
                <a:solidFill>
                  <a:srgbClr val="FF0000"/>
                </a:solidFill>
                <a:latin typeface="Times New Roman" panose="02020603050405020304" pitchFamily="18" charset="0"/>
                <a:cs typeface="Times New Roman" panose="02020603050405020304" pitchFamily="18" charset="0"/>
              </a:rPr>
              <a:t>Учебное занятие</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2" name="Объект 1"/>
          <p:cNvSpPr>
            <a:spLocks noGrp="1"/>
          </p:cNvSpPr>
          <p:nvPr>
            <p:ph sz="quarter" idx="1"/>
          </p:nvPr>
        </p:nvSpPr>
        <p:spPr/>
        <p:txBody>
          <a:bodyPr>
            <a:normAutofit/>
          </a:bodyPr>
          <a:lstStyle/>
          <a:p>
            <a:r>
              <a:rPr lang="ru-RU" dirty="0" smtClean="0">
                <a:latin typeface="Times New Roman" panose="02020603050405020304" pitchFamily="18" charset="0"/>
                <a:cs typeface="Times New Roman" panose="02020603050405020304" pitchFamily="18" charset="0"/>
              </a:rPr>
              <a:t>Модель </a:t>
            </a:r>
            <a:r>
              <a:rPr lang="ru-RU" dirty="0">
                <a:latin typeface="Times New Roman" panose="02020603050405020304" pitchFamily="18" charset="0"/>
                <a:cs typeface="Times New Roman" panose="02020603050405020304" pitchFamily="18" charset="0"/>
              </a:rPr>
              <a:t>деятельности педагога и детского объединения</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Ограниченная временными рамками форма организации учебного процесса, предполагающая не только передачу знаний, умений и навыков детям по конкретному предмету и усвоение ими учебного материала, но прежде всего развитие;</a:t>
            </a:r>
          </a:p>
          <a:p>
            <a:r>
              <a:rPr lang="ru-RU" dirty="0" smtClean="0">
                <a:latin typeface="Times New Roman" panose="02020603050405020304" pitchFamily="18" charset="0"/>
                <a:cs typeface="Times New Roman" panose="02020603050405020304" pitchFamily="18" charset="0"/>
              </a:rPr>
              <a:t>Время, в течение которого обучающиеся занимаются учебной, воспитательной, досуговой деятельностью.</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07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dirty="0" smtClean="0">
                <a:solidFill>
                  <a:srgbClr val="FF0000"/>
                </a:solidFill>
              </a:rPr>
              <a:t>Отличие открытого занятия от повседневного</a:t>
            </a:r>
            <a:endParaRPr lang="ru-RU" dirty="0">
              <a:solidFill>
                <a:srgbClr val="FF0000"/>
              </a:solidFill>
            </a:endParaRPr>
          </a:p>
        </p:txBody>
      </p:sp>
      <p:sp>
        <p:nvSpPr>
          <p:cNvPr id="2" name="Объект 1"/>
          <p:cNvSpPr>
            <a:spLocks noGrp="1"/>
          </p:cNvSpPr>
          <p:nvPr>
            <p:ph sz="quarter" idx="1"/>
          </p:nvPr>
        </p:nvSpPr>
        <p:spPr/>
        <p:txBody>
          <a:bodyPr>
            <a:normAutofit fontScale="70000" lnSpcReduction="20000"/>
          </a:bodyPr>
          <a:lstStyle/>
          <a:p>
            <a:pPr marL="342900" lvl="0" indent="-342900" algn="just">
              <a:lnSpc>
                <a:spcPct val="115000"/>
              </a:lnSpc>
              <a:spcAft>
                <a:spcPts val="1000"/>
              </a:spcAft>
              <a:buFont typeface="+mj-lt"/>
              <a:buAutoNum type="arabicPeriod"/>
            </a:pPr>
            <a:r>
              <a:rPr lang="ru-RU" sz="2800" dirty="0" smtClean="0">
                <a:solidFill>
                  <a:srgbClr val="002060"/>
                </a:solidFill>
                <a:latin typeface="Times New Roman"/>
                <a:ea typeface="Calibri"/>
                <a:cs typeface="Times New Roman"/>
              </a:rPr>
              <a:t>Обычное учебное занятие направлено </a:t>
            </a:r>
            <a:r>
              <a:rPr lang="ru-RU" sz="2800" dirty="0">
                <a:solidFill>
                  <a:srgbClr val="002060"/>
                </a:solidFill>
                <a:latin typeface="Times New Roman"/>
                <a:ea typeface="Calibri"/>
                <a:cs typeface="Times New Roman"/>
              </a:rPr>
              <a:t>на формирование знаний, умений и навыков через решение образовательных, развивающих и воспитательных задач в соответствии с образовательной программой. </a:t>
            </a:r>
          </a:p>
          <a:p>
            <a:pPr marL="342900" lvl="0" indent="-342900" algn="just">
              <a:lnSpc>
                <a:spcPct val="115000"/>
              </a:lnSpc>
              <a:spcAft>
                <a:spcPts val="1000"/>
              </a:spcAft>
              <a:buFont typeface="+mj-lt"/>
              <a:buAutoNum type="arabicPeriod"/>
            </a:pPr>
            <a:r>
              <a:rPr lang="ru-RU" sz="2800" b="1" dirty="0" smtClean="0">
                <a:solidFill>
                  <a:srgbClr val="FF0000"/>
                </a:solidFill>
                <a:latin typeface="Times New Roman"/>
                <a:ea typeface="Calibri"/>
                <a:cs typeface="Times New Roman"/>
              </a:rPr>
              <a:t>Открытое занятие </a:t>
            </a:r>
            <a:r>
              <a:rPr lang="ru-RU" sz="2800" dirty="0">
                <a:solidFill>
                  <a:srgbClr val="002060"/>
                </a:solidFill>
                <a:latin typeface="Times New Roman"/>
                <a:ea typeface="Calibri"/>
                <a:cs typeface="Times New Roman"/>
              </a:rPr>
              <a:t>— это специально подготовленная форма организации методической работы, где </a:t>
            </a:r>
            <a:r>
              <a:rPr lang="ru-RU" sz="2800" dirty="0" smtClean="0">
                <a:solidFill>
                  <a:srgbClr val="002060"/>
                </a:solidFill>
                <a:latin typeface="Times New Roman"/>
                <a:ea typeface="Calibri"/>
                <a:cs typeface="Times New Roman"/>
              </a:rPr>
              <a:t>педагог </a:t>
            </a:r>
            <a:r>
              <a:rPr lang="ru-RU" sz="2800" dirty="0">
                <a:solidFill>
                  <a:srgbClr val="002060"/>
                </a:solidFill>
                <a:latin typeface="Times New Roman"/>
                <a:ea typeface="Calibri"/>
                <a:cs typeface="Times New Roman"/>
              </a:rPr>
              <a:t>демонстрирует коллегам свой позитивный или инновационный опыт, реализацию методической идеи, применение методического приёма или метода обучения. </a:t>
            </a:r>
          </a:p>
          <a:p>
            <a:pPr marL="342900" lvl="0" indent="-342900" algn="just">
              <a:lnSpc>
                <a:spcPct val="115000"/>
              </a:lnSpc>
              <a:spcAft>
                <a:spcPts val="1000"/>
              </a:spcAft>
              <a:buFont typeface="+mj-lt"/>
              <a:buAutoNum type="arabicPeriod"/>
            </a:pPr>
            <a:r>
              <a:rPr lang="ru-RU" sz="2800" dirty="0" smtClean="0">
                <a:solidFill>
                  <a:srgbClr val="002060"/>
                </a:solidFill>
                <a:latin typeface="Times New Roman"/>
                <a:ea typeface="Calibri"/>
                <a:cs typeface="Times New Roman"/>
              </a:rPr>
              <a:t>Таким </a:t>
            </a:r>
            <a:r>
              <a:rPr lang="ru-RU" sz="2800" dirty="0">
                <a:solidFill>
                  <a:srgbClr val="002060"/>
                </a:solidFill>
                <a:latin typeface="Times New Roman"/>
                <a:ea typeface="Calibri"/>
                <a:cs typeface="Times New Roman"/>
              </a:rPr>
              <a:t>образом, </a:t>
            </a:r>
            <a:r>
              <a:rPr lang="ru-RU" sz="2800" dirty="0" smtClean="0">
                <a:solidFill>
                  <a:srgbClr val="002060"/>
                </a:solidFill>
                <a:latin typeface="Times New Roman"/>
                <a:ea typeface="Calibri"/>
                <a:cs typeface="Times New Roman"/>
              </a:rPr>
              <a:t>открытое занятие </a:t>
            </a:r>
            <a:r>
              <a:rPr lang="ru-RU" sz="2800" dirty="0">
                <a:solidFill>
                  <a:srgbClr val="002060"/>
                </a:solidFill>
                <a:latin typeface="Times New Roman"/>
                <a:ea typeface="Calibri"/>
                <a:cs typeface="Times New Roman"/>
              </a:rPr>
              <a:t>имеет дополнительную методическую цель, которая отражается в структуре, составе и сочетании методических приёмов и средств </a:t>
            </a:r>
            <a:r>
              <a:rPr lang="ru-RU" sz="2800" dirty="0" smtClean="0">
                <a:solidFill>
                  <a:srgbClr val="002060"/>
                </a:solidFill>
                <a:latin typeface="Times New Roman"/>
                <a:ea typeface="Calibri"/>
                <a:cs typeface="Times New Roman"/>
              </a:rPr>
              <a:t>обучения.</a:t>
            </a:r>
            <a:endParaRPr lang="ru-RU" sz="2400" dirty="0">
              <a:solidFill>
                <a:srgbClr val="002060"/>
              </a:solidFill>
              <a:latin typeface="Calibri"/>
              <a:ea typeface="Calibri"/>
              <a:cs typeface="Times New Roman"/>
            </a:endParaRPr>
          </a:p>
          <a:p>
            <a:endParaRPr lang="ru-RU" dirty="0"/>
          </a:p>
        </p:txBody>
      </p:sp>
    </p:spTree>
    <p:extLst>
      <p:ext uri="{BB962C8B-B14F-4D97-AF65-F5344CB8AC3E}">
        <p14:creationId xmlns:p14="http://schemas.microsoft.com/office/powerpoint/2010/main" val="2507102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dirty="0" smtClean="0">
                <a:solidFill>
                  <a:srgbClr val="FF0000"/>
                </a:solidFill>
              </a:rPr>
              <a:t>Отличие открытого занятия от повседневного:</a:t>
            </a:r>
            <a:endParaRPr lang="ru-RU" dirty="0">
              <a:solidFill>
                <a:srgbClr val="FF0000"/>
              </a:solidFill>
            </a:endParaRPr>
          </a:p>
        </p:txBody>
      </p:sp>
      <p:sp>
        <p:nvSpPr>
          <p:cNvPr id="2" name="Объект 1"/>
          <p:cNvSpPr>
            <a:spLocks noGrp="1"/>
          </p:cNvSpPr>
          <p:nvPr>
            <p:ph sz="quarter" idx="1"/>
          </p:nvPr>
        </p:nvSpPr>
        <p:spPr/>
        <p:txBody>
          <a:bodyPr>
            <a:normAutofit fontScale="62500" lnSpcReduction="20000"/>
          </a:bodyPr>
          <a:lstStyle/>
          <a:p>
            <a:pPr marL="342900" lvl="0" indent="-342900" algn="just">
              <a:lnSpc>
                <a:spcPct val="115000"/>
              </a:lnSpc>
              <a:spcAft>
                <a:spcPts val="1000"/>
              </a:spcAft>
              <a:buFont typeface="+mj-lt"/>
              <a:buAutoNum type="arabicPeriod"/>
            </a:pPr>
            <a:r>
              <a:rPr lang="ru-RU" sz="2800" dirty="0">
                <a:solidFill>
                  <a:srgbClr val="002060"/>
                </a:solidFill>
                <a:latin typeface="Times New Roman"/>
                <a:ea typeface="Calibri"/>
                <a:cs typeface="Times New Roman"/>
              </a:rPr>
              <a:t>Наличие методической </a:t>
            </a:r>
            <a:r>
              <a:rPr lang="ru-RU" sz="2800" dirty="0" smtClean="0">
                <a:solidFill>
                  <a:srgbClr val="002060"/>
                </a:solidFill>
                <a:latin typeface="Times New Roman"/>
                <a:ea typeface="Calibri"/>
                <a:cs typeface="Times New Roman"/>
              </a:rPr>
              <a:t>цели. </a:t>
            </a:r>
            <a:endParaRPr lang="ru-RU" sz="2800" dirty="0">
              <a:solidFill>
                <a:srgbClr val="002060"/>
              </a:solidFill>
              <a:latin typeface="Times New Roman"/>
              <a:ea typeface="Calibri"/>
              <a:cs typeface="Times New Roman"/>
            </a:endParaRPr>
          </a:p>
          <a:p>
            <a:pPr marL="342900" lvl="0" indent="-342900" algn="just">
              <a:lnSpc>
                <a:spcPct val="115000"/>
              </a:lnSpc>
              <a:spcAft>
                <a:spcPts val="1000"/>
              </a:spcAft>
              <a:buFont typeface="+mj-lt"/>
              <a:buAutoNum type="arabicPeriod"/>
            </a:pPr>
            <a:r>
              <a:rPr lang="ru-RU" sz="2800" dirty="0" smtClean="0">
                <a:solidFill>
                  <a:srgbClr val="002060"/>
                </a:solidFill>
                <a:latin typeface="Times New Roman"/>
                <a:ea typeface="Calibri"/>
                <a:cs typeface="Times New Roman"/>
              </a:rPr>
              <a:t>Присутствие наблюдателей. </a:t>
            </a:r>
            <a:r>
              <a:rPr lang="ru-RU" sz="2800" dirty="0">
                <a:solidFill>
                  <a:srgbClr val="002060"/>
                </a:solidFill>
                <a:latin typeface="Times New Roman"/>
                <a:ea typeface="Calibri"/>
                <a:cs typeface="Times New Roman"/>
              </a:rPr>
              <a:t>На открытом </a:t>
            </a:r>
            <a:r>
              <a:rPr lang="ru-RU" sz="2800" dirty="0" smtClean="0">
                <a:solidFill>
                  <a:srgbClr val="002060"/>
                </a:solidFill>
                <a:latin typeface="Times New Roman"/>
                <a:ea typeface="Calibri"/>
                <a:cs typeface="Times New Roman"/>
              </a:rPr>
              <a:t>занятии </a:t>
            </a:r>
            <a:r>
              <a:rPr lang="ru-RU" sz="2800" dirty="0">
                <a:solidFill>
                  <a:srgbClr val="002060"/>
                </a:solidFill>
                <a:latin typeface="Times New Roman"/>
                <a:ea typeface="Calibri"/>
                <a:cs typeface="Times New Roman"/>
              </a:rPr>
              <a:t>могут присутствовать, например, администрация, </a:t>
            </a:r>
            <a:r>
              <a:rPr lang="ru-RU" sz="2800" dirty="0" smtClean="0">
                <a:solidFill>
                  <a:srgbClr val="002060"/>
                </a:solidFill>
                <a:latin typeface="Times New Roman"/>
                <a:ea typeface="Calibri"/>
                <a:cs typeface="Times New Roman"/>
              </a:rPr>
              <a:t>педагоги других </a:t>
            </a:r>
            <a:r>
              <a:rPr lang="ru-RU" sz="2800" dirty="0">
                <a:solidFill>
                  <a:srgbClr val="002060"/>
                </a:solidFill>
                <a:latin typeface="Times New Roman"/>
                <a:ea typeface="Calibri"/>
                <a:cs typeface="Times New Roman"/>
              </a:rPr>
              <a:t>учебных </a:t>
            </a:r>
            <a:r>
              <a:rPr lang="ru-RU" sz="2800" dirty="0" smtClean="0">
                <a:solidFill>
                  <a:srgbClr val="002060"/>
                </a:solidFill>
                <a:latin typeface="Times New Roman"/>
                <a:ea typeface="Calibri"/>
                <a:cs typeface="Times New Roman"/>
              </a:rPr>
              <a:t>заведений, </a:t>
            </a:r>
            <a:r>
              <a:rPr lang="ru-RU" sz="2800" dirty="0" smtClean="0">
                <a:solidFill>
                  <a:srgbClr val="002060"/>
                </a:solidFill>
                <a:latin typeface="Times New Roman"/>
              </a:rPr>
              <a:t>коллеги  </a:t>
            </a:r>
            <a:r>
              <a:rPr lang="ru-RU" sz="2800" dirty="0">
                <a:solidFill>
                  <a:srgbClr val="002060"/>
                </a:solidFill>
                <a:latin typeface="Times New Roman"/>
              </a:rPr>
              <a:t>учреждения, для обмена опытом работы в сфере применения новых педагогических </a:t>
            </a:r>
            <a:r>
              <a:rPr lang="ru-RU" sz="2800" dirty="0" smtClean="0">
                <a:solidFill>
                  <a:srgbClr val="002060"/>
                </a:solidFill>
                <a:latin typeface="Times New Roman"/>
              </a:rPr>
              <a:t>технологий или с </a:t>
            </a:r>
            <a:r>
              <a:rPr lang="ru-RU" sz="2800" dirty="0">
                <a:solidFill>
                  <a:srgbClr val="002060"/>
                </a:solidFill>
                <a:latin typeface="Times New Roman"/>
              </a:rPr>
              <a:t>целью аттестации на  квалификационную </a:t>
            </a:r>
            <a:r>
              <a:rPr lang="ru-RU" sz="2800" dirty="0" smtClean="0">
                <a:solidFill>
                  <a:srgbClr val="002060"/>
                </a:solidFill>
                <a:latin typeface="Times New Roman"/>
              </a:rPr>
              <a:t>категорию</a:t>
            </a:r>
            <a:r>
              <a:rPr lang="ru-RU" sz="2800" dirty="0" smtClean="0">
                <a:solidFill>
                  <a:srgbClr val="002060"/>
                </a:solidFill>
                <a:latin typeface="Times New Roman"/>
                <a:ea typeface="Calibri"/>
                <a:cs typeface="Times New Roman"/>
              </a:rPr>
              <a:t>. </a:t>
            </a:r>
            <a:endParaRPr lang="ru-RU" sz="2800" dirty="0">
              <a:solidFill>
                <a:srgbClr val="002060"/>
              </a:solidFill>
              <a:latin typeface="Times New Roman"/>
              <a:ea typeface="Calibri"/>
              <a:cs typeface="Times New Roman"/>
            </a:endParaRPr>
          </a:p>
          <a:p>
            <a:pPr marL="342900" lvl="0" indent="-342900" algn="just">
              <a:lnSpc>
                <a:spcPct val="115000"/>
              </a:lnSpc>
              <a:spcAft>
                <a:spcPts val="1000"/>
              </a:spcAft>
              <a:buFont typeface="+mj-lt"/>
              <a:buAutoNum type="arabicPeriod"/>
            </a:pPr>
            <a:r>
              <a:rPr lang="ru-RU" sz="2800" dirty="0" smtClean="0">
                <a:solidFill>
                  <a:srgbClr val="002060"/>
                </a:solidFill>
                <a:latin typeface="Times New Roman"/>
                <a:ea typeface="Calibri"/>
                <a:cs typeface="Times New Roman"/>
              </a:rPr>
              <a:t>Элементы новизны. </a:t>
            </a:r>
            <a:r>
              <a:rPr lang="ru-RU" sz="2800" dirty="0">
                <a:solidFill>
                  <a:srgbClr val="002060"/>
                </a:solidFill>
                <a:latin typeface="Times New Roman"/>
                <a:ea typeface="Calibri"/>
                <a:cs typeface="Times New Roman"/>
              </a:rPr>
              <a:t>Они могут относиться к содержанию учебного материала или методикам его </a:t>
            </a:r>
            <a:r>
              <a:rPr lang="ru-RU" sz="2800" dirty="0" smtClean="0">
                <a:solidFill>
                  <a:srgbClr val="002060"/>
                </a:solidFill>
                <a:latin typeface="Times New Roman"/>
                <a:ea typeface="Calibri"/>
                <a:cs typeface="Times New Roman"/>
              </a:rPr>
              <a:t>изучения.</a:t>
            </a:r>
          </a:p>
          <a:p>
            <a:pPr marL="342900" lvl="0" indent="-342900" algn="just">
              <a:lnSpc>
                <a:spcPct val="115000"/>
              </a:lnSpc>
              <a:spcAft>
                <a:spcPts val="1000"/>
              </a:spcAft>
              <a:buFont typeface="+mj-lt"/>
              <a:buAutoNum type="arabicPeriod"/>
            </a:pPr>
            <a:r>
              <a:rPr lang="ru-RU" sz="2800" dirty="0">
                <a:solidFill>
                  <a:srgbClr val="002060"/>
                </a:solidFill>
                <a:latin typeface="Times New Roman"/>
                <a:ea typeface="Calibri"/>
                <a:cs typeface="Times New Roman"/>
              </a:rPr>
              <a:t>И</a:t>
            </a:r>
            <a:r>
              <a:rPr lang="ru-RU" sz="2800" dirty="0" smtClean="0">
                <a:solidFill>
                  <a:srgbClr val="002060"/>
                </a:solidFill>
                <a:latin typeface="Times New Roman"/>
                <a:ea typeface="Calibri"/>
                <a:cs typeface="Times New Roman"/>
              </a:rPr>
              <a:t>нформационная насыщенность.</a:t>
            </a:r>
          </a:p>
          <a:p>
            <a:pPr marL="342900" lvl="0" indent="-342900" algn="just">
              <a:lnSpc>
                <a:spcPct val="115000"/>
              </a:lnSpc>
              <a:spcAft>
                <a:spcPts val="1000"/>
              </a:spcAft>
              <a:buFont typeface="+mj-lt"/>
              <a:buAutoNum type="arabicPeriod"/>
            </a:pPr>
            <a:r>
              <a:rPr lang="ru-RU" sz="2800" dirty="0" smtClean="0">
                <a:solidFill>
                  <a:srgbClr val="002060"/>
                </a:solidFill>
                <a:latin typeface="Times New Roman"/>
                <a:ea typeface="Calibri"/>
                <a:cs typeface="Times New Roman"/>
              </a:rPr>
              <a:t> Оригинальность, нестандартность. </a:t>
            </a:r>
          </a:p>
          <a:p>
            <a:pPr marL="342900" lvl="0" indent="-342900" algn="just">
              <a:lnSpc>
                <a:spcPct val="115000"/>
              </a:lnSpc>
              <a:spcAft>
                <a:spcPts val="1000"/>
              </a:spcAft>
              <a:buFont typeface="+mj-lt"/>
              <a:buAutoNum type="arabicPeriod"/>
            </a:pPr>
            <a:r>
              <a:rPr lang="ru-RU" sz="2800" dirty="0">
                <a:solidFill>
                  <a:srgbClr val="002060"/>
                </a:solidFill>
                <a:latin typeface="Times New Roman"/>
                <a:ea typeface="Calibri"/>
                <a:cs typeface="Times New Roman"/>
              </a:rPr>
              <a:t>Р</a:t>
            </a:r>
            <a:r>
              <a:rPr lang="ru-RU" sz="2800" dirty="0" smtClean="0">
                <a:solidFill>
                  <a:srgbClr val="002060"/>
                </a:solidFill>
                <a:latin typeface="Times New Roman"/>
                <a:ea typeface="Calibri"/>
                <a:cs typeface="Times New Roman"/>
              </a:rPr>
              <a:t>азнообразие форм, методов обучения.</a:t>
            </a:r>
          </a:p>
          <a:p>
            <a:pPr marL="342900" lvl="0" indent="-342900" algn="just">
              <a:lnSpc>
                <a:spcPct val="115000"/>
              </a:lnSpc>
              <a:spcAft>
                <a:spcPts val="1000"/>
              </a:spcAft>
              <a:buFont typeface="+mj-lt"/>
              <a:buAutoNum type="arabicPeriod"/>
            </a:pPr>
            <a:r>
              <a:rPr lang="ru-RU" sz="2800" dirty="0" smtClean="0">
                <a:solidFill>
                  <a:srgbClr val="002060"/>
                </a:solidFill>
                <a:latin typeface="Times New Roman"/>
                <a:ea typeface="Calibri"/>
                <a:cs typeface="Times New Roman"/>
              </a:rPr>
              <a:t>Использование современных инновационных педагогических технологий</a:t>
            </a:r>
          </a:p>
          <a:p>
            <a:pPr marL="342900" lvl="0" indent="-342900" algn="just">
              <a:lnSpc>
                <a:spcPct val="115000"/>
              </a:lnSpc>
              <a:spcAft>
                <a:spcPts val="1000"/>
              </a:spcAft>
              <a:buFont typeface="+mj-lt"/>
              <a:buAutoNum type="arabicPeriod"/>
            </a:pPr>
            <a:endParaRPr lang="ru-RU" sz="2800" dirty="0" smtClean="0">
              <a:solidFill>
                <a:srgbClr val="002060"/>
              </a:solidFill>
              <a:latin typeface="Times New Roman"/>
              <a:ea typeface="Calibri"/>
              <a:cs typeface="Times New Roman"/>
            </a:endParaRPr>
          </a:p>
          <a:p>
            <a:pPr marL="342900" lvl="0" indent="-342900" algn="just">
              <a:lnSpc>
                <a:spcPct val="115000"/>
              </a:lnSpc>
              <a:spcAft>
                <a:spcPts val="1000"/>
              </a:spcAft>
              <a:buFont typeface="+mj-lt"/>
              <a:buAutoNum type="arabicPeriod"/>
            </a:pPr>
            <a:endParaRPr lang="ru-RU" sz="2400" dirty="0">
              <a:solidFill>
                <a:srgbClr val="002060"/>
              </a:solidFill>
              <a:latin typeface="Calibri"/>
              <a:ea typeface="Calibri"/>
              <a:cs typeface="Times New Roman"/>
            </a:endParaRPr>
          </a:p>
          <a:p>
            <a:endParaRPr lang="ru-RU" dirty="0"/>
          </a:p>
        </p:txBody>
      </p:sp>
    </p:spTree>
    <p:extLst>
      <p:ext uri="{BB962C8B-B14F-4D97-AF65-F5344CB8AC3E}">
        <p14:creationId xmlns:p14="http://schemas.microsoft.com/office/powerpoint/2010/main" val="2154195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FF0000"/>
                </a:solidFill>
              </a:rPr>
              <a:t>Требования к проведению открытого  занятия</a:t>
            </a:r>
            <a:endParaRPr lang="ru-RU" dirty="0">
              <a:solidFill>
                <a:srgbClr val="FF0000"/>
              </a:solidFill>
            </a:endParaRPr>
          </a:p>
        </p:txBody>
      </p:sp>
      <p:sp>
        <p:nvSpPr>
          <p:cNvPr id="3" name="Объект 2"/>
          <p:cNvSpPr>
            <a:spLocks noGrp="1"/>
          </p:cNvSpPr>
          <p:nvPr>
            <p:ph sz="quarter" idx="1"/>
          </p:nvPr>
        </p:nvSpPr>
        <p:spPr/>
        <p:txBody>
          <a:bodyPr>
            <a:normAutofit fontScale="77500" lnSpcReduction="20000"/>
          </a:bodyPr>
          <a:lstStyle/>
          <a:p>
            <a:r>
              <a:rPr lang="ru-RU" b="1" dirty="0"/>
              <a:t>Открытое занятие обязательно должно иметь новизну. </a:t>
            </a:r>
            <a:r>
              <a:rPr lang="ru-RU" dirty="0"/>
              <a:t>Новизна может относиться к содержанию или методикам. Но в любом случае открытое занятие должно содержать новое для посещающих.</a:t>
            </a:r>
          </a:p>
          <a:p>
            <a:r>
              <a:rPr lang="ru-RU" b="1" dirty="0"/>
              <a:t>При проведении открытого занятия соблюдаются все требования к учебно-воспитательному процессу. </a:t>
            </a:r>
            <a:r>
              <a:rPr lang="ru-RU" dirty="0"/>
              <a:t>Занятие должно проводиться в обычных условиях, с общепринятой продолжительностью и т.д.</a:t>
            </a:r>
          </a:p>
          <a:p>
            <a:r>
              <a:rPr lang="ru-RU" b="1" dirty="0"/>
              <a:t>Открытое занятие не должно наносить вред.  </a:t>
            </a:r>
            <a:r>
              <a:rPr lang="ru-RU" dirty="0"/>
              <a:t>Обучающиеся должны получить столько знаний, сколько они усвоили бы без посещающих.</a:t>
            </a:r>
          </a:p>
          <a:p>
            <a:r>
              <a:rPr lang="ru-RU" dirty="0"/>
              <a:t>      </a:t>
            </a:r>
            <a:r>
              <a:rPr lang="ru-RU" b="1" dirty="0"/>
              <a:t>Для посещающих, обязательно готовятся рабочие места. </a:t>
            </a:r>
            <a:r>
              <a:rPr lang="ru-RU" dirty="0"/>
              <a:t>Места должны располагаться за спиной обучающихся, чтобы посетители не отвлекали их внимание. </a:t>
            </a:r>
            <a:endParaRPr lang="ru-RU" sz="2800" dirty="0" smtClean="0">
              <a:solidFill>
                <a:srgbClr val="000000"/>
              </a:solidFill>
              <a:latin typeface="Times New Roman"/>
            </a:endParaRPr>
          </a:p>
          <a:p>
            <a:pPr marL="0" indent="0">
              <a:buNone/>
            </a:pPr>
            <a:r>
              <a:rPr lang="ru-RU" sz="2800" dirty="0">
                <a:solidFill>
                  <a:srgbClr val="000000"/>
                </a:solidFill>
                <a:latin typeface="Times New Roman"/>
                <a:ea typeface="Times New Roman"/>
              </a:rPr>
              <a:t>  </a:t>
            </a:r>
            <a:endParaRPr lang="ru-RU" dirty="0"/>
          </a:p>
        </p:txBody>
      </p:sp>
    </p:spTree>
    <p:extLst>
      <p:ext uri="{BB962C8B-B14F-4D97-AF65-F5344CB8AC3E}">
        <p14:creationId xmlns:p14="http://schemas.microsoft.com/office/powerpoint/2010/main" val="3383862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FF0000"/>
                </a:solidFill>
              </a:rPr>
              <a:t>Требования к методической разработке открытого  занятия</a:t>
            </a:r>
            <a:endParaRPr lang="ru-RU" dirty="0">
              <a:solidFill>
                <a:srgbClr val="FF0000"/>
              </a:solidFill>
            </a:endParaRPr>
          </a:p>
        </p:txBody>
      </p:sp>
      <p:sp>
        <p:nvSpPr>
          <p:cNvPr id="3" name="Объект 2"/>
          <p:cNvSpPr>
            <a:spLocks noGrp="1"/>
          </p:cNvSpPr>
          <p:nvPr>
            <p:ph sz="quarter" idx="1"/>
          </p:nvPr>
        </p:nvSpPr>
        <p:spPr/>
        <p:txBody>
          <a:bodyPr>
            <a:normAutofit fontScale="77500" lnSpcReduction="20000"/>
          </a:bodyPr>
          <a:lstStyle/>
          <a:p>
            <a:pPr indent="180340" algn="just">
              <a:lnSpc>
                <a:spcPct val="107000"/>
              </a:lnSpc>
              <a:spcAft>
                <a:spcPts val="0"/>
              </a:spcAft>
            </a:pPr>
            <a:r>
              <a:rPr lang="ru-RU" sz="2800" b="1" dirty="0">
                <a:solidFill>
                  <a:srgbClr val="000000"/>
                </a:solidFill>
                <a:latin typeface="Times New Roman"/>
                <a:ea typeface="Times New Roman"/>
                <a:cs typeface="Times New Roman"/>
              </a:rPr>
              <a:t>К открытому занятию необходимо составить </a:t>
            </a:r>
            <a:r>
              <a:rPr lang="ru-RU" sz="2800" b="1" i="1" dirty="0">
                <a:solidFill>
                  <a:srgbClr val="000000"/>
                </a:solidFill>
                <a:latin typeface="Times New Roman"/>
                <a:ea typeface="Times New Roman"/>
                <a:cs typeface="Times New Roman"/>
              </a:rPr>
              <a:t> </a:t>
            </a:r>
            <a:r>
              <a:rPr lang="ru-RU" sz="2800" b="1" i="1" dirty="0" smtClean="0">
                <a:solidFill>
                  <a:srgbClr val="000000"/>
                </a:solidFill>
                <a:latin typeface="Times New Roman"/>
                <a:ea typeface="Times New Roman"/>
                <a:cs typeface="Times New Roman"/>
              </a:rPr>
              <a:t>методическую разработку </a:t>
            </a:r>
            <a:r>
              <a:rPr lang="ru-RU" sz="2800" dirty="0" smtClean="0">
                <a:solidFill>
                  <a:srgbClr val="000000"/>
                </a:solidFill>
                <a:latin typeface="Times New Roman"/>
                <a:ea typeface="Times New Roman"/>
                <a:cs typeface="Times New Roman"/>
              </a:rPr>
              <a:t>(план</a:t>
            </a:r>
            <a:r>
              <a:rPr lang="ru-RU" sz="2800" i="1" dirty="0" smtClean="0">
                <a:solidFill>
                  <a:srgbClr val="000000"/>
                </a:solidFill>
                <a:latin typeface="Times New Roman"/>
                <a:ea typeface="Times New Roman"/>
                <a:cs typeface="Times New Roman"/>
              </a:rPr>
              <a:t>-</a:t>
            </a:r>
            <a:r>
              <a:rPr lang="ru-RU" sz="2800" dirty="0" smtClean="0">
                <a:solidFill>
                  <a:srgbClr val="000000"/>
                </a:solidFill>
                <a:latin typeface="Times New Roman"/>
                <a:ea typeface="Times New Roman"/>
                <a:cs typeface="Times New Roman"/>
              </a:rPr>
              <a:t>конспект занятия) </a:t>
            </a:r>
            <a:r>
              <a:rPr lang="ru-RU" sz="2800" i="1" dirty="0">
                <a:solidFill>
                  <a:srgbClr val="000000"/>
                </a:solidFill>
                <a:latin typeface="Times New Roman"/>
                <a:ea typeface="Times New Roman"/>
                <a:cs typeface="Times New Roman"/>
              </a:rPr>
              <a:t>– </a:t>
            </a:r>
            <a:r>
              <a:rPr lang="ru-RU" sz="2800" dirty="0">
                <a:solidFill>
                  <a:srgbClr val="000000"/>
                </a:solidFill>
                <a:latin typeface="Times New Roman"/>
                <a:ea typeface="Times New Roman"/>
                <a:cs typeface="Times New Roman"/>
              </a:rPr>
              <a:t>с четким и разумным распределением времени занятия и указанием, что и как делают педагог и  обучающиеся (рекомендуется составить несколько экземпляров для приглашенных). </a:t>
            </a:r>
            <a:endParaRPr lang="ru-RU" sz="2000" dirty="0">
              <a:latin typeface="Calibri"/>
              <a:ea typeface="Calibri"/>
              <a:cs typeface="Times New Roman"/>
            </a:endParaRPr>
          </a:p>
          <a:p>
            <a:pPr indent="180340" algn="just">
              <a:lnSpc>
                <a:spcPct val="107000"/>
              </a:lnSpc>
              <a:spcAft>
                <a:spcPts val="0"/>
              </a:spcAft>
            </a:pPr>
            <a:r>
              <a:rPr lang="ru-RU" sz="2800" b="1" dirty="0" smtClean="0">
                <a:solidFill>
                  <a:srgbClr val="000000"/>
                </a:solidFill>
                <a:latin typeface="Times New Roman"/>
                <a:ea typeface="Times New Roman"/>
                <a:cs typeface="Times New Roman"/>
              </a:rPr>
              <a:t>Методическая разработка открытого занятия </a:t>
            </a:r>
            <a:r>
              <a:rPr lang="ru-RU" sz="2800" b="1" dirty="0">
                <a:solidFill>
                  <a:srgbClr val="000000"/>
                </a:solidFill>
                <a:latin typeface="Times New Roman"/>
                <a:ea typeface="Times New Roman"/>
                <a:cs typeface="Times New Roman"/>
              </a:rPr>
              <a:t> </a:t>
            </a:r>
            <a:r>
              <a:rPr lang="ru-RU" sz="2800" b="1" dirty="0" smtClean="0">
                <a:solidFill>
                  <a:srgbClr val="000000"/>
                </a:solidFill>
                <a:latin typeface="Times New Roman"/>
                <a:ea typeface="Times New Roman"/>
                <a:cs typeface="Times New Roman"/>
              </a:rPr>
              <a:t>должна </a:t>
            </a:r>
            <a:r>
              <a:rPr lang="ru-RU" sz="2800" b="1" dirty="0">
                <a:solidFill>
                  <a:srgbClr val="000000"/>
                </a:solidFill>
                <a:latin typeface="Times New Roman"/>
                <a:ea typeface="Times New Roman"/>
                <a:cs typeface="Times New Roman"/>
              </a:rPr>
              <a:t>отразить все основные этапы занятия</a:t>
            </a:r>
            <a:r>
              <a:rPr lang="ru-RU" sz="2800" dirty="0">
                <a:solidFill>
                  <a:srgbClr val="000000"/>
                </a:solidFill>
                <a:latin typeface="Times New Roman"/>
                <a:ea typeface="Times New Roman"/>
                <a:cs typeface="Times New Roman"/>
              </a:rPr>
              <a:t>, основные виды деятельности педагога и обучающихся, виды и формы организации работы, виды упражнений. Впоследствии </a:t>
            </a:r>
            <a:r>
              <a:rPr lang="ru-RU" sz="2800" dirty="0" smtClean="0">
                <a:solidFill>
                  <a:srgbClr val="000000"/>
                </a:solidFill>
                <a:latin typeface="Times New Roman"/>
                <a:ea typeface="Times New Roman"/>
                <a:cs typeface="Times New Roman"/>
              </a:rPr>
              <a:t>она должна </a:t>
            </a:r>
            <a:r>
              <a:rPr lang="ru-RU" sz="2800" dirty="0">
                <a:solidFill>
                  <a:srgbClr val="000000"/>
                </a:solidFill>
                <a:latin typeface="Times New Roman"/>
                <a:ea typeface="Times New Roman"/>
                <a:cs typeface="Times New Roman"/>
              </a:rPr>
              <a:t>стать опорой для </a:t>
            </a:r>
            <a:r>
              <a:rPr lang="ru-RU" sz="2800" dirty="0" smtClean="0">
                <a:solidFill>
                  <a:srgbClr val="000000"/>
                </a:solidFill>
                <a:latin typeface="Times New Roman"/>
                <a:ea typeface="Times New Roman"/>
                <a:cs typeface="Times New Roman"/>
              </a:rPr>
              <a:t>самоанализа </a:t>
            </a:r>
            <a:r>
              <a:rPr lang="ru-RU" sz="2800" dirty="0">
                <a:solidFill>
                  <a:srgbClr val="000000"/>
                </a:solidFill>
                <a:latin typeface="Times New Roman"/>
                <a:ea typeface="Times New Roman"/>
                <a:cs typeface="Times New Roman"/>
              </a:rPr>
              <a:t>занятия</a:t>
            </a:r>
            <a:r>
              <a:rPr lang="ru-RU" sz="2800" dirty="0" smtClean="0">
                <a:solidFill>
                  <a:srgbClr val="000000"/>
                </a:solidFill>
                <a:latin typeface="Times New Roman"/>
                <a:ea typeface="Times New Roman"/>
                <a:cs typeface="Times New Roman"/>
              </a:rPr>
              <a:t>.</a:t>
            </a:r>
            <a:r>
              <a:rPr lang="ru-RU" sz="2400" b="1" dirty="0">
                <a:solidFill>
                  <a:srgbClr val="000000"/>
                </a:solidFill>
                <a:latin typeface="Times New Roman"/>
                <a:ea typeface="Times New Roman"/>
              </a:rPr>
              <a:t> </a:t>
            </a:r>
            <a:endParaRPr lang="ru-RU" sz="2400" b="1" dirty="0" smtClean="0">
              <a:solidFill>
                <a:srgbClr val="000000"/>
              </a:solidFill>
              <a:latin typeface="Times New Roman"/>
              <a:ea typeface="Times New Roman"/>
            </a:endParaRPr>
          </a:p>
          <a:p>
            <a:pPr indent="180340" algn="just">
              <a:lnSpc>
                <a:spcPct val="107000"/>
              </a:lnSpc>
              <a:spcAft>
                <a:spcPts val="0"/>
              </a:spcAft>
            </a:pPr>
            <a:r>
              <a:rPr lang="ru-RU" sz="2400" b="1" dirty="0" smtClean="0">
                <a:solidFill>
                  <a:srgbClr val="000000"/>
                </a:solidFill>
                <a:latin typeface="Times New Roman"/>
                <a:ea typeface="Times New Roman"/>
              </a:rPr>
              <a:t>В </a:t>
            </a:r>
            <a:r>
              <a:rPr lang="ru-RU" sz="2400" b="1" dirty="0">
                <a:solidFill>
                  <a:srgbClr val="000000"/>
                </a:solidFill>
                <a:latin typeface="Times New Roman"/>
                <a:ea typeface="Times New Roman"/>
              </a:rPr>
              <a:t>структурном отношении, открытое занятие не отличается от обычных занятий. </a:t>
            </a:r>
            <a:endParaRPr lang="ru-RU" sz="2000" dirty="0">
              <a:latin typeface="Calibri"/>
              <a:ea typeface="Calibri"/>
              <a:cs typeface="Times New Roman"/>
            </a:endParaRPr>
          </a:p>
          <a:p>
            <a:pPr marL="0" indent="0">
              <a:buNone/>
            </a:pPr>
            <a:endParaRPr lang="ru-RU" dirty="0"/>
          </a:p>
        </p:txBody>
      </p:sp>
    </p:spTree>
    <p:extLst>
      <p:ext uri="{BB962C8B-B14F-4D97-AF65-F5344CB8AC3E}">
        <p14:creationId xmlns:p14="http://schemas.microsoft.com/office/powerpoint/2010/main" val="3146001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dirty="0" smtClean="0">
                <a:solidFill>
                  <a:srgbClr val="FF0000"/>
                </a:solidFill>
              </a:rPr>
              <a:t>Примерная схема разработки открытого занятия</a:t>
            </a:r>
            <a:endParaRPr lang="ru-RU" dirty="0">
              <a:solidFill>
                <a:srgbClr val="FF0000"/>
              </a:solidFill>
            </a:endParaRPr>
          </a:p>
        </p:txBody>
      </p:sp>
      <p:sp>
        <p:nvSpPr>
          <p:cNvPr id="2" name="Объект 1"/>
          <p:cNvSpPr>
            <a:spLocks noGrp="1"/>
          </p:cNvSpPr>
          <p:nvPr>
            <p:ph sz="quarter" idx="1"/>
          </p:nvPr>
        </p:nvSpPr>
        <p:spPr/>
        <p:txBody>
          <a:bodyPr>
            <a:normAutofit fontScale="92500" lnSpcReduction="10000"/>
          </a:bodyPr>
          <a:lstStyle/>
          <a:p>
            <a:r>
              <a:rPr lang="ru-RU" dirty="0" smtClean="0"/>
              <a:t>Тема:</a:t>
            </a:r>
          </a:p>
          <a:p>
            <a:r>
              <a:rPr lang="ru-RU" dirty="0" smtClean="0"/>
              <a:t>Цель</a:t>
            </a:r>
            <a:r>
              <a:rPr lang="ru-RU" dirty="0" smtClean="0"/>
              <a:t>:</a:t>
            </a:r>
          </a:p>
          <a:p>
            <a:r>
              <a:rPr lang="ru-RU" dirty="0" smtClean="0"/>
              <a:t>Задачи:</a:t>
            </a:r>
          </a:p>
          <a:p>
            <a:pPr marL="0" indent="0">
              <a:buNone/>
            </a:pPr>
            <a:r>
              <a:rPr lang="ru-RU" dirty="0" smtClean="0"/>
              <a:t>Образовательные</a:t>
            </a:r>
          </a:p>
          <a:p>
            <a:pPr marL="0" indent="0">
              <a:buNone/>
            </a:pPr>
            <a:r>
              <a:rPr lang="ru-RU" dirty="0" smtClean="0"/>
              <a:t>Развивающие</a:t>
            </a:r>
          </a:p>
          <a:p>
            <a:pPr marL="0" indent="0">
              <a:buNone/>
            </a:pPr>
            <a:r>
              <a:rPr lang="ru-RU" dirty="0" smtClean="0"/>
              <a:t>Воспитательные</a:t>
            </a:r>
          </a:p>
          <a:p>
            <a:r>
              <a:rPr lang="ru-RU" dirty="0" smtClean="0"/>
              <a:t>Тип </a:t>
            </a:r>
            <a:r>
              <a:rPr lang="ru-RU" dirty="0"/>
              <a:t>занятия:</a:t>
            </a:r>
          </a:p>
          <a:p>
            <a:r>
              <a:rPr lang="ru-RU" dirty="0" smtClean="0"/>
              <a:t>Форма </a:t>
            </a:r>
            <a:r>
              <a:rPr lang="ru-RU" dirty="0" smtClean="0"/>
              <a:t>проведения занятия:</a:t>
            </a:r>
          </a:p>
          <a:p>
            <a:r>
              <a:rPr lang="ru-RU" dirty="0" smtClean="0"/>
              <a:t>Методы проведения занятия:</a:t>
            </a:r>
          </a:p>
          <a:p>
            <a:r>
              <a:rPr lang="ru-RU" dirty="0" smtClean="0"/>
              <a:t>Средства обучения:</a:t>
            </a:r>
          </a:p>
          <a:p>
            <a:pPr marL="109728" indent="0">
              <a:buNone/>
            </a:pPr>
            <a:r>
              <a:rPr lang="ru-RU" dirty="0" smtClean="0"/>
              <a:t> </a:t>
            </a:r>
          </a:p>
          <a:p>
            <a:endParaRPr lang="ru-RU" dirty="0"/>
          </a:p>
        </p:txBody>
      </p:sp>
    </p:spTree>
    <p:extLst>
      <p:ext uri="{BB962C8B-B14F-4D97-AF65-F5344CB8AC3E}">
        <p14:creationId xmlns:p14="http://schemas.microsoft.com/office/powerpoint/2010/main" val="2139176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323528" y="332656"/>
            <a:ext cx="8820472" cy="5687144"/>
          </a:xfrm>
        </p:spPr>
        <p:txBody>
          <a:bodyPr>
            <a:normAutofit fontScale="62500" lnSpcReduction="20000"/>
          </a:bodyPr>
          <a:lstStyle/>
          <a:p>
            <a:r>
              <a:rPr lang="ru-RU" b="1" dirty="0">
                <a:latin typeface="Times New Roman" panose="02020603050405020304" pitchFamily="18" charset="0"/>
                <a:cs typeface="Times New Roman" panose="02020603050405020304" pitchFamily="18" charset="0"/>
              </a:rPr>
              <a:t>Ход занятия </a:t>
            </a:r>
            <a:r>
              <a:rPr lang="ru-RU" sz="2000" dirty="0">
                <a:latin typeface="Times New Roman" panose="02020603050405020304" pitchFamily="18" charset="0"/>
                <a:cs typeface="Times New Roman" panose="02020603050405020304" pitchFamily="18" charset="0"/>
              </a:rPr>
              <a:t>(обязательно проставить время на каждый этап занятия):</a:t>
            </a:r>
          </a:p>
          <a:p>
            <a:r>
              <a:rPr lang="en-US" b="1" dirty="0">
                <a:latin typeface="Times New Roman" panose="02020603050405020304" pitchFamily="18" charset="0"/>
                <a:cs typeface="Times New Roman" panose="02020603050405020304" pitchFamily="18" charset="0"/>
              </a:rPr>
              <a:t>I</a:t>
            </a:r>
            <a:r>
              <a:rPr lang="ru-RU" b="1" dirty="0">
                <a:latin typeface="Times New Roman" panose="02020603050405020304" pitchFamily="18" charset="0"/>
                <a:cs typeface="Times New Roman" panose="02020603050405020304" pitchFamily="18" charset="0"/>
              </a:rPr>
              <a:t>. Вступительная часть</a:t>
            </a:r>
          </a:p>
          <a:p>
            <a:pPr marL="109728" indent="0">
              <a:buNone/>
            </a:pPr>
            <a:r>
              <a:rPr lang="ru-RU" sz="2800" dirty="0" err="1">
                <a:latin typeface="Times New Roman" panose="02020603050405020304" pitchFamily="18" charset="0"/>
                <a:cs typeface="Times New Roman" panose="02020603050405020304" pitchFamily="18" charset="0"/>
              </a:rPr>
              <a:t>Оргмомент</a:t>
            </a:r>
            <a:endParaRPr lang="ru-RU" sz="2800" dirty="0">
              <a:latin typeface="Times New Roman" panose="02020603050405020304" pitchFamily="18" charset="0"/>
              <a:cs typeface="Times New Roman" panose="02020603050405020304" pitchFamily="18" charset="0"/>
            </a:endParaRPr>
          </a:p>
          <a:p>
            <a:pPr marL="109728" indent="0">
              <a:buNone/>
            </a:pPr>
            <a:r>
              <a:rPr lang="ru-RU" sz="2800" dirty="0">
                <a:latin typeface="Times New Roman" panose="02020603050405020304" pitchFamily="18" charset="0"/>
                <a:cs typeface="Times New Roman" panose="02020603050405020304" pitchFamily="18" charset="0"/>
              </a:rPr>
              <a:t>Техника безопасности</a:t>
            </a:r>
          </a:p>
          <a:p>
            <a:pPr marL="109728" indent="0">
              <a:buNone/>
            </a:pPr>
            <a:r>
              <a:rPr lang="ru-RU" sz="2800" dirty="0">
                <a:latin typeface="Times New Roman" panose="02020603050405020304" pitchFamily="18" charset="0"/>
                <a:cs typeface="Times New Roman" panose="02020603050405020304" pitchFamily="18" charset="0"/>
              </a:rPr>
              <a:t>Подготовка к основному этапу занятия: сообщение темы и целей занятия, порядка работы, прогнозирования конечного результата.</a:t>
            </a:r>
          </a:p>
          <a:p>
            <a:pPr marL="109728" indent="0">
              <a:buNone/>
            </a:pPr>
            <a:r>
              <a:rPr lang="ru-RU" sz="2800" dirty="0">
                <a:latin typeface="Times New Roman" panose="02020603050405020304" pitchFamily="18" charset="0"/>
                <a:cs typeface="Times New Roman" panose="02020603050405020304" pitchFamily="18" charset="0"/>
              </a:rPr>
              <a:t>Создание мотивации предстоящей деятельности.</a:t>
            </a:r>
          </a:p>
          <a:p>
            <a:pPr marL="109728" indent="0">
              <a:buNone/>
            </a:pPr>
            <a:endParaRPr lang="ru-RU" sz="2000"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II</a:t>
            </a:r>
            <a:r>
              <a:rPr lang="ru-RU" b="1" dirty="0">
                <a:latin typeface="Times New Roman" panose="02020603050405020304" pitchFamily="18" charset="0"/>
                <a:cs typeface="Times New Roman" panose="02020603050405020304" pitchFamily="18" charset="0"/>
              </a:rPr>
              <a:t>. Основная часть</a:t>
            </a:r>
          </a:p>
          <a:p>
            <a:pPr marL="109728" indent="0">
              <a:buNone/>
            </a:pPr>
            <a:r>
              <a:rPr lang="ru-RU" sz="2800" dirty="0">
                <a:latin typeface="Times New Roman" panose="02020603050405020304" pitchFamily="18" charset="0"/>
                <a:cs typeface="Times New Roman" panose="02020603050405020304" pitchFamily="18" charset="0"/>
              </a:rPr>
              <a:t>Этап усвоения новых знаний.</a:t>
            </a:r>
          </a:p>
          <a:p>
            <a:pPr marL="109728" indent="0">
              <a:buNone/>
            </a:pPr>
            <a:r>
              <a:rPr lang="ru-RU" sz="2800" dirty="0">
                <a:latin typeface="Times New Roman" panose="02020603050405020304" pitchFamily="18" charset="0"/>
                <a:cs typeface="Times New Roman" panose="02020603050405020304" pitchFamily="18" charset="0"/>
              </a:rPr>
              <a:t>Этап первичной проверки понимания знаний.</a:t>
            </a:r>
          </a:p>
          <a:p>
            <a:pPr marL="109728" indent="0">
              <a:buNone/>
            </a:pPr>
            <a:r>
              <a:rPr lang="ru-RU" sz="2800" dirty="0" err="1">
                <a:latin typeface="Times New Roman" panose="02020603050405020304" pitchFamily="18" charset="0"/>
                <a:cs typeface="Times New Roman" panose="02020603050405020304" pitchFamily="18" charset="0"/>
              </a:rPr>
              <a:t>Физминутка</a:t>
            </a:r>
            <a:r>
              <a:rPr lang="ru-RU" sz="2800" dirty="0">
                <a:latin typeface="Times New Roman" panose="02020603050405020304" pitchFamily="18" charset="0"/>
                <a:cs typeface="Times New Roman" panose="02020603050405020304" pitchFamily="18" charset="0"/>
              </a:rPr>
              <a:t>.</a:t>
            </a:r>
          </a:p>
          <a:p>
            <a:pPr marL="109728" indent="0">
              <a:buNone/>
            </a:pPr>
            <a:r>
              <a:rPr lang="ru-RU" sz="2800" dirty="0">
                <a:latin typeface="Times New Roman" panose="02020603050405020304" pitchFamily="18" charset="0"/>
                <a:cs typeface="Times New Roman" panose="02020603050405020304" pitchFamily="18" charset="0"/>
              </a:rPr>
              <a:t>Этап обобщения и систематизации.</a:t>
            </a:r>
          </a:p>
          <a:p>
            <a:pPr marL="109728" indent="0">
              <a:buNone/>
            </a:pPr>
            <a:r>
              <a:rPr lang="ru-RU" sz="2800" dirty="0">
                <a:latin typeface="Times New Roman" panose="02020603050405020304" pitchFamily="18" charset="0"/>
                <a:cs typeface="Times New Roman" panose="02020603050405020304" pitchFamily="18" charset="0"/>
              </a:rPr>
              <a:t>Этап контроля и самоконтроля знаний, полученных на занятии.</a:t>
            </a:r>
          </a:p>
          <a:p>
            <a:r>
              <a:rPr lang="en-US" b="1" dirty="0">
                <a:latin typeface="Times New Roman" panose="02020603050405020304" pitchFamily="18" charset="0"/>
                <a:cs typeface="Times New Roman" panose="02020603050405020304" pitchFamily="18" charset="0"/>
              </a:rPr>
              <a:t>III</a:t>
            </a:r>
            <a:r>
              <a:rPr lang="ru-RU" b="1" dirty="0">
                <a:latin typeface="Times New Roman" panose="02020603050405020304" pitchFamily="18" charset="0"/>
                <a:cs typeface="Times New Roman" panose="02020603050405020304" pitchFamily="18" charset="0"/>
              </a:rPr>
              <a:t>. Заключительная часть: </a:t>
            </a:r>
          </a:p>
          <a:p>
            <a:pPr marL="109728" indent="0">
              <a:buNone/>
            </a:pPr>
            <a:r>
              <a:rPr lang="ru-RU" sz="2800" dirty="0">
                <a:latin typeface="Times New Roman" panose="02020603050405020304" pitchFamily="18" charset="0"/>
                <a:cs typeface="Times New Roman" panose="02020603050405020304" pitchFamily="18" charset="0"/>
              </a:rPr>
              <a:t>Этап информации о домашнем задании.</a:t>
            </a:r>
          </a:p>
          <a:p>
            <a:pPr marL="109728" indent="0">
              <a:buNone/>
            </a:pPr>
            <a:r>
              <a:rPr lang="ru-RU" sz="2800" dirty="0">
                <a:latin typeface="Times New Roman" panose="02020603050405020304" pitchFamily="18" charset="0"/>
                <a:cs typeface="Times New Roman" panose="02020603050405020304" pitchFamily="18" charset="0"/>
              </a:rPr>
              <a:t>Этап рефлексии.</a:t>
            </a:r>
          </a:p>
          <a:p>
            <a:pPr marL="109728" indent="0">
              <a:buNone/>
            </a:pPr>
            <a:r>
              <a:rPr lang="ru-RU" sz="2800" dirty="0">
                <a:latin typeface="Times New Roman" panose="02020603050405020304" pitchFamily="18" charset="0"/>
                <a:cs typeface="Times New Roman" panose="02020603050405020304" pitchFamily="18" charset="0"/>
              </a:rPr>
              <a:t>Этап подведения итогов занятия.</a:t>
            </a:r>
          </a:p>
          <a:p>
            <a:endParaRPr lang="ru-RU" dirty="0" smtClean="0">
              <a:latin typeface="Times New Roman" panose="02020603050405020304" pitchFamily="18" charset="0"/>
              <a:cs typeface="Times New Roman" panose="02020603050405020304" pitchFamily="18" charset="0"/>
            </a:endParaRPr>
          </a:p>
          <a:p>
            <a:r>
              <a:rPr lang="ru-RU" smtClean="0">
                <a:latin typeface="Times New Roman" panose="02020603050405020304" pitchFamily="18" charset="0"/>
                <a:cs typeface="Times New Roman" panose="02020603050405020304" pitchFamily="18" charset="0"/>
              </a:rPr>
              <a:t>Приложение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023812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Формулирование темы, цели и задач</a:t>
            </a:r>
            <a:endParaRPr lang="ru-RU" dirty="0"/>
          </a:p>
        </p:txBody>
      </p:sp>
      <p:sp>
        <p:nvSpPr>
          <p:cNvPr id="3" name="Объект 2"/>
          <p:cNvSpPr>
            <a:spLocks noGrp="1"/>
          </p:cNvSpPr>
          <p:nvPr>
            <p:ph sz="quarter" idx="1"/>
          </p:nvPr>
        </p:nvSpPr>
        <p:spPr/>
        <p:txBody>
          <a:bodyPr>
            <a:normAutofit fontScale="85000" lnSpcReduction="20000"/>
          </a:bodyPr>
          <a:lstStyle/>
          <a:p>
            <a:pPr algn="just">
              <a:lnSpc>
                <a:spcPts val="1650"/>
              </a:lnSpc>
              <a:spcAft>
                <a:spcPts val="0"/>
              </a:spcAft>
            </a:pPr>
            <a:r>
              <a:rPr lang="ru-RU" sz="2800" b="1" dirty="0">
                <a:latin typeface="Times New Roman"/>
                <a:ea typeface="Calibri"/>
                <a:cs typeface="Times New Roman"/>
              </a:rPr>
              <a:t> Тема: </a:t>
            </a:r>
            <a:r>
              <a:rPr lang="ru-RU" sz="2800" dirty="0">
                <a:solidFill>
                  <a:srgbClr val="333333"/>
                </a:solidFill>
                <a:latin typeface="Times New Roman"/>
                <a:ea typeface="Calibri"/>
                <a:cs typeface="Times New Roman"/>
              </a:rPr>
              <a:t>информативное и лаконичное определение того, чему посвящено занятие.</a:t>
            </a:r>
            <a:endParaRPr lang="ru-RU" sz="2000" dirty="0">
              <a:latin typeface="Calibri"/>
              <a:ea typeface="Calibri"/>
              <a:cs typeface="Times New Roman"/>
            </a:endParaRPr>
          </a:p>
          <a:p>
            <a:pPr algn="just">
              <a:spcAft>
                <a:spcPts val="0"/>
              </a:spcAft>
            </a:pPr>
            <a:r>
              <a:rPr lang="ru-RU" sz="2400" b="1" dirty="0">
                <a:latin typeface="Times New Roman"/>
                <a:ea typeface="Times New Roman"/>
              </a:rPr>
              <a:t>     Цель:</a:t>
            </a:r>
            <a:r>
              <a:rPr lang="ru-RU" sz="2400" dirty="0">
                <a:latin typeface="Times New Roman"/>
                <a:ea typeface="Times New Roman"/>
              </a:rPr>
              <a:t> </a:t>
            </a:r>
            <a:r>
              <a:rPr lang="ru-RU" sz="2800" dirty="0">
                <a:latin typeface="Times New Roman"/>
                <a:ea typeface="Times New Roman"/>
              </a:rPr>
              <a:t>цели указывают на то, зачем проводится занятие и что оно </a:t>
            </a:r>
            <a:r>
              <a:rPr lang="ru-RU" sz="2800">
                <a:latin typeface="Times New Roman"/>
                <a:ea typeface="Times New Roman"/>
              </a:rPr>
              <a:t>даст</a:t>
            </a:r>
            <a:r>
              <a:rPr lang="ru-RU" sz="2400">
                <a:latin typeface="Times New Roman"/>
                <a:ea typeface="Times New Roman"/>
              </a:rPr>
              <a:t> </a:t>
            </a:r>
            <a:r>
              <a:rPr lang="ru-RU" sz="2400" smtClean="0">
                <a:latin typeface="Times New Roman"/>
                <a:ea typeface="Times New Roman"/>
              </a:rPr>
              <a:t>об</a:t>
            </a:r>
            <a:r>
              <a:rPr lang="ru-RU" sz="2800" smtClean="0">
                <a:latin typeface="Times New Roman"/>
                <a:ea typeface="Times New Roman"/>
              </a:rPr>
              <a:t>учающимся</a:t>
            </a:r>
            <a:r>
              <a:rPr lang="ru-RU" sz="2800" dirty="0">
                <a:latin typeface="Times New Roman"/>
                <a:ea typeface="Times New Roman"/>
              </a:rPr>
              <a:t>.</a:t>
            </a:r>
            <a:endParaRPr lang="ru-RU" sz="2400" dirty="0">
              <a:latin typeface="Times New Roman"/>
              <a:ea typeface="Times New Roman"/>
            </a:endParaRPr>
          </a:p>
          <a:p>
            <a:pPr algn="just">
              <a:spcAft>
                <a:spcPts val="0"/>
              </a:spcAft>
            </a:pPr>
            <a:r>
              <a:rPr lang="ru-RU" sz="2800" b="1" dirty="0">
                <a:latin typeface="Times New Roman"/>
                <a:ea typeface="Times New Roman"/>
              </a:rPr>
              <a:t>    Задачи:</a:t>
            </a:r>
            <a:r>
              <a:rPr lang="ru-RU" sz="2800" dirty="0">
                <a:solidFill>
                  <a:srgbClr val="000000"/>
                </a:solidFill>
                <a:latin typeface="Times New Roman"/>
                <a:ea typeface="Times New Roman"/>
              </a:rPr>
              <a:t> задач может быть несколько на одном занятии, но общее количество задач не менее 3-х</a:t>
            </a:r>
            <a:r>
              <a:rPr lang="ru-RU" sz="2800" dirty="0">
                <a:latin typeface="Times New Roman"/>
                <a:ea typeface="Calibri"/>
              </a:rPr>
              <a:t>. </a:t>
            </a:r>
            <a:r>
              <a:rPr lang="ru-RU" sz="2800" dirty="0">
                <a:solidFill>
                  <a:srgbClr val="000000"/>
                </a:solidFill>
                <a:latin typeface="Times New Roman"/>
                <a:ea typeface="Times New Roman"/>
              </a:rPr>
              <a:t>Каждую задачу необходимо нумеровать отдельно, не совмещать несколько задач (Ошибочный вариант формулирования задачи: «Развивать внимание, память, дружелюбие, любовь к прекрасному»).  Каждая задача начинается с глагола несовершенного вида, то есть, отвечающего на вопрос «Что делать?» (Н-р: совершенствовать, развивать, систематизировать, упражнять и т.д.).</a:t>
            </a:r>
            <a:endParaRPr lang="ru-RU" dirty="0"/>
          </a:p>
        </p:txBody>
      </p:sp>
    </p:spTree>
    <p:extLst>
      <p:ext uri="{BB962C8B-B14F-4D97-AF65-F5344CB8AC3E}">
        <p14:creationId xmlns:p14="http://schemas.microsoft.com/office/powerpoint/2010/main" val="1334625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dirty="0" smtClean="0">
                <a:solidFill>
                  <a:srgbClr val="FF0000"/>
                </a:solidFill>
                <a:latin typeface="Times New Roman" panose="02020603050405020304" pitchFamily="18" charset="0"/>
                <a:cs typeface="Times New Roman" panose="02020603050405020304" pitchFamily="18" charset="0"/>
              </a:rPr>
              <a:t>Традиционные типы учебных занятий</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2" name="Объект 1"/>
          <p:cNvSpPr>
            <a:spLocks noGrp="1"/>
          </p:cNvSpPr>
          <p:nvPr>
            <p:ph sz="quarter" idx="1"/>
          </p:nvPr>
        </p:nvSpPr>
        <p:spPr>
          <a:xfrm>
            <a:off x="457200" y="1196752"/>
            <a:ext cx="8229600" cy="4810539"/>
          </a:xfrm>
        </p:spPr>
        <p:txBody>
          <a:bodyPr>
            <a:normAutofit fontScale="25000" lnSpcReduction="20000"/>
          </a:bodyPr>
          <a:lstStyle/>
          <a:p>
            <a:pPr algn="just">
              <a:lnSpc>
                <a:spcPct val="115000"/>
              </a:lnSpc>
              <a:spcAft>
                <a:spcPts val="1000"/>
              </a:spcAft>
            </a:pPr>
            <a:r>
              <a:rPr lang="ru-RU" sz="5500" dirty="0">
                <a:latin typeface="Times New Roman"/>
                <a:ea typeface="Calibri"/>
                <a:cs typeface="Times New Roman"/>
              </a:rPr>
              <a:t>1</a:t>
            </a:r>
            <a:r>
              <a:rPr lang="ru-RU" sz="5500" b="1" dirty="0">
                <a:latin typeface="Times New Roman"/>
                <a:ea typeface="Calibri"/>
                <a:cs typeface="Times New Roman"/>
              </a:rPr>
              <a:t>. </a:t>
            </a:r>
            <a:r>
              <a:rPr lang="ru-RU" sz="9600" b="1" dirty="0">
                <a:latin typeface="Times New Roman"/>
                <a:ea typeface="Calibri"/>
                <a:cs typeface="Times New Roman"/>
              </a:rPr>
              <a:t>Занятие изучения нового</a:t>
            </a:r>
            <a:r>
              <a:rPr lang="ru-RU" sz="9600" b="1" dirty="0" smtClean="0">
                <a:latin typeface="Times New Roman"/>
                <a:ea typeface="Calibri"/>
                <a:cs typeface="Times New Roman"/>
              </a:rPr>
              <a:t>.</a:t>
            </a:r>
            <a:r>
              <a:rPr lang="ru-RU" sz="5500" dirty="0" smtClean="0">
                <a:latin typeface="Times New Roman"/>
                <a:ea typeface="Calibri"/>
                <a:cs typeface="Times New Roman"/>
              </a:rPr>
              <a:t> </a:t>
            </a:r>
            <a:r>
              <a:rPr lang="ru-RU" sz="5500" dirty="0">
                <a:latin typeface="Times New Roman"/>
                <a:ea typeface="Calibri"/>
                <a:cs typeface="Times New Roman"/>
              </a:rPr>
              <a:t>Имеет целью изучение и первичное закрепление новых знаний.</a:t>
            </a:r>
            <a:endParaRPr lang="ru-RU" sz="5500" dirty="0">
              <a:latin typeface="Calibri"/>
              <a:ea typeface="Calibri"/>
              <a:cs typeface="Times New Roman"/>
            </a:endParaRPr>
          </a:p>
          <a:p>
            <a:pPr algn="just">
              <a:lnSpc>
                <a:spcPct val="115000"/>
              </a:lnSpc>
              <a:spcAft>
                <a:spcPts val="1000"/>
              </a:spcAft>
            </a:pPr>
            <a:r>
              <a:rPr lang="ru-RU" sz="5500" dirty="0">
                <a:latin typeface="Times New Roman"/>
                <a:ea typeface="Calibri"/>
                <a:cs typeface="Times New Roman"/>
              </a:rPr>
              <a:t>2. </a:t>
            </a:r>
            <a:r>
              <a:rPr lang="ru-RU" sz="9600" b="1" dirty="0">
                <a:latin typeface="Times New Roman"/>
                <a:ea typeface="Calibri"/>
                <a:cs typeface="Times New Roman"/>
              </a:rPr>
              <a:t>Занятие закрепления знаний</a:t>
            </a:r>
            <a:r>
              <a:rPr lang="ru-RU" sz="5500" b="1" dirty="0">
                <a:latin typeface="Times New Roman"/>
                <a:ea typeface="Calibri"/>
                <a:cs typeface="Times New Roman"/>
              </a:rPr>
              <a:t>.</a:t>
            </a:r>
            <a:r>
              <a:rPr lang="ru-RU" sz="5500" dirty="0">
                <a:latin typeface="Times New Roman"/>
                <a:ea typeface="Calibri"/>
                <a:cs typeface="Times New Roman"/>
              </a:rPr>
              <a:t> </a:t>
            </a:r>
            <a:r>
              <a:rPr lang="ru-RU" sz="5500" dirty="0" smtClean="0">
                <a:latin typeface="Times New Roman"/>
                <a:ea typeface="Calibri"/>
                <a:cs typeface="Times New Roman"/>
              </a:rPr>
              <a:t>Имеет </a:t>
            </a:r>
            <a:r>
              <a:rPr lang="ru-RU" sz="5500" dirty="0">
                <a:latin typeface="Times New Roman"/>
                <a:ea typeface="Calibri"/>
                <a:cs typeface="Times New Roman"/>
              </a:rPr>
              <a:t>целью </a:t>
            </a:r>
            <a:r>
              <a:rPr lang="ru-RU" sz="5500" dirty="0" smtClean="0">
                <a:latin typeface="Times New Roman"/>
                <a:ea typeface="Calibri"/>
                <a:cs typeface="Times New Roman"/>
              </a:rPr>
              <a:t>закрепление знаний, выработку </a:t>
            </a:r>
            <a:r>
              <a:rPr lang="ru-RU" sz="5500" dirty="0">
                <a:latin typeface="Times New Roman"/>
                <a:ea typeface="Calibri"/>
                <a:cs typeface="Times New Roman"/>
              </a:rPr>
              <a:t>умений по применению знаний.</a:t>
            </a:r>
            <a:endParaRPr lang="ru-RU" sz="5500" dirty="0">
              <a:latin typeface="Calibri"/>
              <a:ea typeface="Calibri"/>
              <a:cs typeface="Times New Roman"/>
            </a:endParaRPr>
          </a:p>
          <a:p>
            <a:pPr algn="just">
              <a:lnSpc>
                <a:spcPct val="115000"/>
              </a:lnSpc>
              <a:spcAft>
                <a:spcPts val="1000"/>
              </a:spcAft>
            </a:pPr>
            <a:r>
              <a:rPr lang="ru-RU" sz="5500" dirty="0">
                <a:latin typeface="Times New Roman"/>
                <a:ea typeface="Calibri"/>
                <a:cs typeface="Times New Roman"/>
              </a:rPr>
              <a:t>3. </a:t>
            </a:r>
            <a:r>
              <a:rPr lang="ru-RU" sz="9600" b="1" dirty="0">
                <a:latin typeface="Times New Roman"/>
                <a:ea typeface="Calibri"/>
                <a:cs typeface="Times New Roman"/>
              </a:rPr>
              <a:t>Занятие повторения пройденного. </a:t>
            </a:r>
            <a:r>
              <a:rPr lang="ru-RU" sz="5500" dirty="0">
                <a:latin typeface="Times New Roman"/>
                <a:ea typeface="Calibri"/>
                <a:cs typeface="Times New Roman"/>
              </a:rPr>
              <a:t>Главная цель – повторить учебный материал.</a:t>
            </a:r>
            <a:endParaRPr lang="ru-RU" sz="5500" dirty="0">
              <a:latin typeface="Calibri"/>
              <a:ea typeface="Calibri"/>
              <a:cs typeface="Times New Roman"/>
            </a:endParaRPr>
          </a:p>
          <a:p>
            <a:pPr algn="just">
              <a:lnSpc>
                <a:spcPct val="115000"/>
              </a:lnSpc>
              <a:spcAft>
                <a:spcPts val="1000"/>
              </a:spcAft>
            </a:pPr>
            <a:r>
              <a:rPr lang="ru-RU" sz="5500" b="1" dirty="0">
                <a:latin typeface="Times New Roman"/>
                <a:ea typeface="Calibri"/>
                <a:cs typeface="Times New Roman"/>
              </a:rPr>
              <a:t>4. </a:t>
            </a:r>
            <a:r>
              <a:rPr lang="ru-RU" sz="8000" b="1" dirty="0">
                <a:latin typeface="Times New Roman"/>
                <a:ea typeface="Calibri"/>
                <a:cs typeface="Times New Roman"/>
              </a:rPr>
              <a:t>Занятие обобщения и систематизации знаний.</a:t>
            </a:r>
            <a:r>
              <a:rPr lang="ru-RU" sz="8000" dirty="0">
                <a:latin typeface="Times New Roman"/>
                <a:ea typeface="Calibri"/>
                <a:cs typeface="Times New Roman"/>
              </a:rPr>
              <a:t> </a:t>
            </a:r>
            <a:r>
              <a:rPr lang="ru-RU" sz="5500" dirty="0" smtClean="0">
                <a:latin typeface="Times New Roman"/>
                <a:ea typeface="Calibri"/>
                <a:cs typeface="Times New Roman"/>
              </a:rPr>
              <a:t>Имеет </a:t>
            </a:r>
            <a:r>
              <a:rPr lang="ru-RU" sz="5500" dirty="0">
                <a:latin typeface="Times New Roman"/>
                <a:ea typeface="Calibri"/>
                <a:cs typeface="Times New Roman"/>
              </a:rPr>
              <a:t>целью обобщение единичных знаний в систему.</a:t>
            </a:r>
            <a:endParaRPr lang="ru-RU" sz="5500" dirty="0">
              <a:latin typeface="Calibri"/>
              <a:ea typeface="Calibri"/>
              <a:cs typeface="Times New Roman"/>
            </a:endParaRPr>
          </a:p>
          <a:p>
            <a:pPr algn="just">
              <a:lnSpc>
                <a:spcPct val="115000"/>
              </a:lnSpc>
              <a:spcAft>
                <a:spcPts val="1000"/>
              </a:spcAft>
            </a:pPr>
            <a:r>
              <a:rPr lang="ru-RU" sz="5500" b="1" dirty="0">
                <a:latin typeface="Times New Roman"/>
                <a:ea typeface="Calibri"/>
                <a:cs typeface="Times New Roman"/>
              </a:rPr>
              <a:t>5. </a:t>
            </a:r>
            <a:r>
              <a:rPr lang="ru-RU" sz="8000" b="1" dirty="0">
                <a:latin typeface="Times New Roman"/>
                <a:ea typeface="Calibri"/>
                <a:cs typeface="Times New Roman"/>
              </a:rPr>
              <a:t>Занятие проверки и оценки знаний.</a:t>
            </a:r>
            <a:r>
              <a:rPr lang="ru-RU" sz="8000" dirty="0">
                <a:latin typeface="Times New Roman"/>
                <a:ea typeface="Calibri"/>
                <a:cs typeface="Times New Roman"/>
              </a:rPr>
              <a:t> </a:t>
            </a:r>
            <a:r>
              <a:rPr lang="ru-RU" sz="5500" dirty="0" smtClean="0">
                <a:latin typeface="Times New Roman"/>
                <a:ea typeface="Calibri"/>
                <a:cs typeface="Times New Roman"/>
              </a:rPr>
              <a:t>Имеет </a:t>
            </a:r>
            <a:r>
              <a:rPr lang="ru-RU" sz="5500" dirty="0">
                <a:latin typeface="Times New Roman"/>
                <a:ea typeface="Calibri"/>
                <a:cs typeface="Times New Roman"/>
              </a:rPr>
              <a:t>целью определение уровня владения знаниями, умениями и навыками.</a:t>
            </a:r>
            <a:endParaRPr lang="ru-RU" sz="5500" dirty="0">
              <a:latin typeface="Calibri"/>
              <a:ea typeface="Calibri"/>
              <a:cs typeface="Times New Roman"/>
            </a:endParaRPr>
          </a:p>
          <a:p>
            <a:pPr algn="just">
              <a:lnSpc>
                <a:spcPct val="115000"/>
              </a:lnSpc>
              <a:spcAft>
                <a:spcPts val="1000"/>
              </a:spcAft>
            </a:pPr>
            <a:r>
              <a:rPr lang="ru-RU" sz="5500" b="1" dirty="0">
                <a:latin typeface="Times New Roman"/>
                <a:ea typeface="Calibri"/>
                <a:cs typeface="Times New Roman"/>
              </a:rPr>
              <a:t>6. </a:t>
            </a:r>
            <a:r>
              <a:rPr lang="ru-RU" sz="9600" b="1" dirty="0">
                <a:latin typeface="Times New Roman"/>
                <a:ea typeface="Calibri"/>
                <a:cs typeface="Times New Roman"/>
              </a:rPr>
              <a:t>Комбинированный тип. </a:t>
            </a:r>
            <a:r>
              <a:rPr lang="ru-RU" sz="5500" dirty="0" smtClean="0">
                <a:latin typeface="Times New Roman"/>
                <a:ea typeface="Calibri"/>
                <a:cs typeface="Times New Roman"/>
              </a:rPr>
              <a:t>Имеет </a:t>
            </a:r>
            <a:r>
              <a:rPr lang="ru-RU" sz="5500" dirty="0">
                <a:latin typeface="Times New Roman"/>
                <a:ea typeface="Calibri"/>
                <a:cs typeface="Times New Roman"/>
              </a:rPr>
              <a:t>целью выработку умений самостоятельно применять знания в комплексе, в новых условиях</a:t>
            </a:r>
            <a:r>
              <a:rPr lang="ru-RU" sz="2800" dirty="0">
                <a:latin typeface="Times New Roman"/>
                <a:ea typeface="Calibri"/>
                <a:cs typeface="Times New Roman"/>
              </a:rPr>
              <a:t>.</a:t>
            </a:r>
            <a:endParaRPr lang="ru-RU" sz="2400" dirty="0">
              <a:latin typeface="Calibri"/>
              <a:ea typeface="Calibri"/>
              <a:cs typeface="Times New Roman"/>
            </a:endParaRPr>
          </a:p>
          <a:p>
            <a:endParaRPr lang="ru-RU" dirty="0"/>
          </a:p>
        </p:txBody>
      </p:sp>
    </p:spTree>
    <p:extLst>
      <p:ext uri="{BB962C8B-B14F-4D97-AF65-F5344CB8AC3E}">
        <p14:creationId xmlns:p14="http://schemas.microsoft.com/office/powerpoint/2010/main" val="2493753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670825764_3-42"/>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1287463"/>
            <a:ext cx="9144000" cy="4283075"/>
          </a:xfrm>
          <a:prstGeom prst="rect">
            <a:avLst/>
          </a:prstGeom>
          <a:noFill/>
          <a:ln>
            <a:noFill/>
          </a:ln>
        </p:spPr>
      </p:pic>
      <p:sp>
        <p:nvSpPr>
          <p:cNvPr id="6" name="Объект 5"/>
          <p:cNvSpPr>
            <a:spLocks noGrp="1"/>
          </p:cNvSpPr>
          <p:nvPr>
            <p:ph idx="4294967295"/>
          </p:nvPr>
        </p:nvSpPr>
        <p:spPr>
          <a:xfrm>
            <a:off x="0" y="1600200"/>
            <a:ext cx="8229600" cy="4525963"/>
          </a:xfrm>
        </p:spPr>
        <p:txBody>
          <a:bodyPr>
            <a:normAutofit/>
          </a:bodyPr>
          <a:lstStyle/>
          <a:p>
            <a:endParaRPr lang="ru-RU" dirty="0">
              <a:solidFill>
                <a:srgbClr val="002060"/>
              </a:solidFill>
            </a:endParaRPr>
          </a:p>
          <a:p>
            <a:endParaRPr lang="ru-RU" dirty="0"/>
          </a:p>
        </p:txBody>
      </p:sp>
      <p:sp>
        <p:nvSpPr>
          <p:cNvPr id="4" name="Прямоугольник 3"/>
          <p:cNvSpPr/>
          <p:nvPr/>
        </p:nvSpPr>
        <p:spPr>
          <a:xfrm>
            <a:off x="1043608" y="1772816"/>
            <a:ext cx="7704856" cy="2062103"/>
          </a:xfrm>
          <a:prstGeom prst="rect">
            <a:avLst/>
          </a:prstGeom>
        </p:spPr>
        <p:txBody>
          <a:bodyPr wrap="square">
            <a:spAutoFit/>
          </a:bodyPr>
          <a:lstStyle/>
          <a:p>
            <a:r>
              <a:rPr lang="ru-RU" sz="3200" b="1" dirty="0">
                <a:latin typeface="Times New Roman" panose="02020603050405020304" pitchFamily="18" charset="0"/>
                <a:cs typeface="Times New Roman" panose="02020603050405020304" pitchFamily="18" charset="0"/>
              </a:rPr>
              <a:t>Аттестация - это комплексная оценка уровня профессиональной компетентности и результативности педагогической деятельности </a:t>
            </a:r>
            <a:r>
              <a:rPr lang="ru-RU" sz="3200" b="1" dirty="0" smtClean="0">
                <a:latin typeface="Times New Roman" panose="02020603050405020304" pitchFamily="18" charset="0"/>
                <a:cs typeface="Times New Roman" panose="02020603050405020304" pitchFamily="18" charset="0"/>
              </a:rPr>
              <a:t>педагога</a:t>
            </a:r>
            <a:r>
              <a:rPr lang="ru-RU" sz="3200" b="1" dirty="0" smtClean="0"/>
              <a:t>.</a:t>
            </a:r>
            <a:endParaRPr lang="ru-RU" sz="32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3798152"/>
            <a:ext cx="2879600" cy="2884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5321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Нетрадиционные типы занятий</a:t>
            </a:r>
            <a:endParaRPr lang="ru-RU" dirty="0">
              <a:solidFill>
                <a:srgbClr val="FF0000"/>
              </a:solidFill>
            </a:endParaRPr>
          </a:p>
        </p:txBody>
      </p:sp>
      <p:sp>
        <p:nvSpPr>
          <p:cNvPr id="3" name="Объект 2"/>
          <p:cNvSpPr>
            <a:spLocks noGrp="1"/>
          </p:cNvSpPr>
          <p:nvPr>
            <p:ph sz="quarter" idx="1"/>
          </p:nvPr>
        </p:nvSpPr>
        <p:spPr/>
        <p:txBody>
          <a:bodyPr/>
          <a:lstStyle/>
          <a:p>
            <a:endParaRPr lang="ru-RU" dirty="0"/>
          </a:p>
        </p:txBody>
      </p:sp>
    </p:spTree>
    <p:extLst>
      <p:ext uri="{BB962C8B-B14F-4D97-AF65-F5344CB8AC3E}">
        <p14:creationId xmlns:p14="http://schemas.microsoft.com/office/powerpoint/2010/main" val="1514883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1371600" y="1447800"/>
            <a:ext cx="7772400" cy="4572000"/>
          </a:xfrm>
        </p:spPr>
        <p:txBody>
          <a:bodyPr>
            <a:normAutofit/>
          </a:bodyPr>
          <a:lstStyle/>
          <a:p>
            <a:pPr marL="0" indent="0" algn="ctr">
              <a:buNone/>
            </a:pPr>
            <a:r>
              <a:rPr lang="ru-RU" sz="5400" dirty="0" smtClean="0">
                <a:solidFill>
                  <a:srgbClr val="C00000"/>
                </a:solidFill>
              </a:rPr>
              <a:t>Примерные этапы </a:t>
            </a:r>
          </a:p>
          <a:p>
            <a:pPr marL="0" indent="0" algn="ctr">
              <a:buNone/>
            </a:pPr>
            <a:r>
              <a:rPr lang="ru-RU" sz="5400" dirty="0" smtClean="0">
                <a:solidFill>
                  <a:srgbClr val="C00000"/>
                </a:solidFill>
              </a:rPr>
              <a:t>для конструирования занятия</a:t>
            </a:r>
            <a:endParaRPr lang="ru-RU" sz="5400" dirty="0">
              <a:solidFill>
                <a:srgbClr val="C00000"/>
              </a:solidFill>
            </a:endParaRPr>
          </a:p>
        </p:txBody>
      </p:sp>
    </p:spTree>
    <p:extLst>
      <p:ext uri="{BB962C8B-B14F-4D97-AF65-F5344CB8AC3E}">
        <p14:creationId xmlns:p14="http://schemas.microsoft.com/office/powerpoint/2010/main" val="189757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Организационный момент.</a:t>
            </a:r>
            <a:endParaRPr lang="ru-RU" dirty="0"/>
          </a:p>
        </p:txBody>
      </p:sp>
      <p:sp>
        <p:nvSpPr>
          <p:cNvPr id="3" name="Объект 2"/>
          <p:cNvSpPr>
            <a:spLocks noGrp="1"/>
          </p:cNvSpPr>
          <p:nvPr>
            <p:ph sz="quarter" idx="1"/>
          </p:nvPr>
        </p:nvSpPr>
        <p:spPr/>
        <p:txBody>
          <a:bodyPr/>
          <a:lstStyle/>
          <a:p>
            <a:pPr>
              <a:spcBef>
                <a:spcPts val="0"/>
              </a:spcBef>
              <a:buClrTx/>
              <a:buSzTx/>
            </a:pPr>
            <a:r>
              <a:rPr lang="ru-RU" sz="2400" dirty="0">
                <a:solidFill>
                  <a:prstClr val="black"/>
                </a:solidFill>
              </a:rPr>
              <a:t>Приветствие, фиксация отсутствующих.</a:t>
            </a:r>
          </a:p>
          <a:p>
            <a:pPr>
              <a:spcBef>
                <a:spcPts val="0"/>
              </a:spcBef>
              <a:buClrTx/>
              <a:buSzTx/>
            </a:pPr>
            <a:r>
              <a:rPr lang="ru-RU" sz="2400" dirty="0" smtClean="0">
                <a:solidFill>
                  <a:prstClr val="black"/>
                </a:solidFill>
              </a:rPr>
              <a:t>Организация внимания обучающихся.</a:t>
            </a:r>
          </a:p>
          <a:p>
            <a:pPr>
              <a:spcBef>
                <a:spcPts val="0"/>
              </a:spcBef>
              <a:buClrTx/>
              <a:buSzTx/>
            </a:pPr>
            <a:r>
              <a:rPr lang="ru-RU" sz="2400" dirty="0" smtClean="0">
                <a:solidFill>
                  <a:prstClr val="black"/>
                </a:solidFill>
              </a:rPr>
              <a:t>Доброжелательный </a:t>
            </a:r>
            <a:r>
              <a:rPr lang="ru-RU" sz="2400" dirty="0">
                <a:solidFill>
                  <a:prstClr val="black"/>
                </a:solidFill>
              </a:rPr>
              <a:t>настрой педагога и обучающихся.</a:t>
            </a:r>
          </a:p>
          <a:p>
            <a:pPr>
              <a:spcBef>
                <a:spcPts val="0"/>
              </a:spcBef>
              <a:buClrTx/>
              <a:buSzTx/>
            </a:pPr>
            <a:r>
              <a:rPr lang="ru-RU" sz="2400" dirty="0">
                <a:solidFill>
                  <a:prstClr val="black"/>
                </a:solidFill>
              </a:rPr>
              <a:t>Кратковременность этапа</a:t>
            </a:r>
            <a:r>
              <a:rPr lang="ru-RU" sz="2400" dirty="0" smtClean="0">
                <a:solidFill>
                  <a:prstClr val="black"/>
                </a:solidFill>
              </a:rPr>
              <a:t>.</a:t>
            </a:r>
          </a:p>
          <a:p>
            <a:pPr>
              <a:spcBef>
                <a:spcPts val="0"/>
              </a:spcBef>
              <a:buClrTx/>
              <a:buSzTx/>
            </a:pPr>
            <a:r>
              <a:rPr lang="ru-RU" sz="2400" dirty="0">
                <a:solidFill>
                  <a:prstClr val="black"/>
                </a:solidFill>
              </a:rPr>
              <a:t>Собранность педагога.</a:t>
            </a:r>
          </a:p>
          <a:p>
            <a:pPr>
              <a:spcBef>
                <a:spcPts val="0"/>
              </a:spcBef>
              <a:buClrTx/>
              <a:buSzTx/>
            </a:pPr>
            <a:r>
              <a:rPr lang="ru-RU" sz="2400" dirty="0">
                <a:solidFill>
                  <a:prstClr val="black"/>
                </a:solidFill>
              </a:rPr>
              <a:t>Последовательность в предъявлении требований.</a:t>
            </a:r>
          </a:p>
          <a:p>
            <a:pPr>
              <a:spcBef>
                <a:spcPts val="0"/>
              </a:spcBef>
              <a:buClrTx/>
              <a:buSzTx/>
            </a:pPr>
            <a:r>
              <a:rPr lang="ru-RU" sz="2400" dirty="0">
                <a:solidFill>
                  <a:prstClr val="black"/>
                </a:solidFill>
              </a:rPr>
              <a:t>Отсутствие многословия</a:t>
            </a:r>
          </a:p>
          <a:p>
            <a:pPr>
              <a:spcBef>
                <a:spcPts val="0"/>
              </a:spcBef>
              <a:buClrTx/>
              <a:buSzTx/>
            </a:pPr>
            <a:r>
              <a:rPr lang="ru-RU" sz="2400" b="1" dirty="0" smtClean="0">
                <a:solidFill>
                  <a:prstClr val="black"/>
                </a:solidFill>
              </a:rPr>
              <a:t>Возможные методы и приемы обучения: </a:t>
            </a:r>
            <a:r>
              <a:rPr lang="ru-RU" sz="2400" i="1" dirty="0" smtClean="0">
                <a:solidFill>
                  <a:prstClr val="black"/>
                </a:solidFill>
              </a:rPr>
              <a:t>Приветствие</a:t>
            </a:r>
            <a:r>
              <a:rPr lang="ru-RU" sz="2400" i="1" dirty="0">
                <a:solidFill>
                  <a:prstClr val="black"/>
                </a:solidFill>
              </a:rPr>
              <a:t>. Рапортичка</a:t>
            </a:r>
            <a:r>
              <a:rPr lang="ru-RU" sz="2400" i="1" dirty="0" smtClean="0">
                <a:solidFill>
                  <a:prstClr val="black"/>
                </a:solidFill>
              </a:rPr>
              <a:t>. «</a:t>
            </a:r>
            <a:r>
              <a:rPr lang="ru-RU" sz="2400" i="1" dirty="0">
                <a:solidFill>
                  <a:prstClr val="black"/>
                </a:solidFill>
              </a:rPr>
              <a:t>Ладошка к ладошке»</a:t>
            </a:r>
          </a:p>
          <a:p>
            <a:pPr>
              <a:spcBef>
                <a:spcPts val="0"/>
              </a:spcBef>
              <a:buClrTx/>
              <a:buSzTx/>
            </a:pPr>
            <a:endParaRPr lang="ru-RU" sz="1800" dirty="0">
              <a:solidFill>
                <a:prstClr val="black"/>
              </a:solidFill>
            </a:endParaRPr>
          </a:p>
          <a:p>
            <a:pPr marL="0" indent="0">
              <a:spcBef>
                <a:spcPts val="0"/>
              </a:spcBef>
              <a:buClrTx/>
              <a:buSzTx/>
              <a:buNone/>
            </a:pPr>
            <a:endParaRPr lang="ru-RU" sz="1800" dirty="0">
              <a:solidFill>
                <a:prstClr val="black"/>
              </a:solidFill>
            </a:endParaRPr>
          </a:p>
        </p:txBody>
      </p:sp>
    </p:spTree>
    <p:extLst>
      <p:ext uri="{BB962C8B-B14F-4D97-AF65-F5344CB8AC3E}">
        <p14:creationId xmlns:p14="http://schemas.microsoft.com/office/powerpoint/2010/main" val="4028252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smtClean="0"/>
              <a:t>Подготовка обучающихся к работе на основном этапе (актуализация знаний)</a:t>
            </a:r>
            <a:endParaRPr lang="ru-RU" sz="2800" dirty="0"/>
          </a:p>
        </p:txBody>
      </p:sp>
      <p:sp>
        <p:nvSpPr>
          <p:cNvPr id="3" name="Объект 2"/>
          <p:cNvSpPr>
            <a:spLocks noGrp="1"/>
          </p:cNvSpPr>
          <p:nvPr>
            <p:ph sz="quarter" idx="1"/>
          </p:nvPr>
        </p:nvSpPr>
        <p:spPr/>
        <p:txBody>
          <a:bodyPr>
            <a:normAutofit fontScale="92500" lnSpcReduction="10000"/>
          </a:bodyPr>
          <a:lstStyle/>
          <a:p>
            <a:pPr>
              <a:spcBef>
                <a:spcPts val="0"/>
              </a:spcBef>
              <a:buClrTx/>
              <a:buSzTx/>
            </a:pPr>
            <a:r>
              <a:rPr lang="ru-RU" sz="2400" dirty="0" smtClean="0">
                <a:solidFill>
                  <a:prstClr val="black"/>
                </a:solidFill>
              </a:rPr>
              <a:t>Обеспечение мотивации учения обучающихся, принятие ими целей занятия.</a:t>
            </a:r>
            <a:endParaRPr lang="ru-RU" sz="2400" dirty="0">
              <a:solidFill>
                <a:prstClr val="black"/>
              </a:solidFill>
            </a:endParaRPr>
          </a:p>
          <a:p>
            <a:pPr>
              <a:spcBef>
                <a:spcPts val="0"/>
              </a:spcBef>
              <a:buClrTx/>
              <a:buSzTx/>
            </a:pPr>
            <a:r>
              <a:rPr lang="ru-RU" sz="2400" dirty="0">
                <a:solidFill>
                  <a:prstClr val="black"/>
                </a:solidFill>
              </a:rPr>
              <a:t>Раскрытие общей цели занятия и плана его проведения</a:t>
            </a:r>
            <a:r>
              <a:rPr lang="ru-RU" sz="2400" dirty="0" smtClean="0">
                <a:solidFill>
                  <a:prstClr val="black"/>
                </a:solidFill>
              </a:rPr>
              <a:t>.</a:t>
            </a:r>
          </a:p>
          <a:p>
            <a:pPr>
              <a:spcBef>
                <a:spcPts val="0"/>
              </a:spcBef>
              <a:buClrTx/>
              <a:buSzTx/>
            </a:pPr>
            <a:r>
              <a:rPr lang="ru-RU" sz="2400" dirty="0" smtClean="0">
                <a:solidFill>
                  <a:prstClr val="black"/>
                </a:solidFill>
              </a:rPr>
              <a:t>Педагог должен продумать формулировку цели и задач, владеть приемами  для актуализации знаний.</a:t>
            </a:r>
            <a:endParaRPr lang="ru-RU" sz="2400" dirty="0">
              <a:solidFill>
                <a:prstClr val="black"/>
              </a:solidFill>
            </a:endParaRPr>
          </a:p>
          <a:p>
            <a:pPr>
              <a:spcBef>
                <a:spcPts val="0"/>
              </a:spcBef>
              <a:buClrTx/>
              <a:buSzTx/>
            </a:pPr>
            <a:r>
              <a:rPr lang="ru-RU" sz="2400" b="1" dirty="0" smtClean="0">
                <a:solidFill>
                  <a:prstClr val="black"/>
                </a:solidFill>
              </a:rPr>
              <a:t>Возможные методы и приемы обучения: </a:t>
            </a:r>
            <a:r>
              <a:rPr lang="ru-RU" sz="2400" i="1" dirty="0">
                <a:solidFill>
                  <a:prstClr val="black"/>
                </a:solidFill>
              </a:rPr>
              <a:t>Объяснение целей занятия одновременно с сообщением </a:t>
            </a:r>
            <a:r>
              <a:rPr lang="ru-RU" sz="2400" i="1" dirty="0" smtClean="0">
                <a:solidFill>
                  <a:prstClr val="black"/>
                </a:solidFill>
              </a:rPr>
              <a:t>темы. Сообщение </a:t>
            </a:r>
            <a:r>
              <a:rPr lang="ru-RU" sz="2400" i="1" dirty="0">
                <a:solidFill>
                  <a:prstClr val="black"/>
                </a:solidFill>
              </a:rPr>
              <a:t>цели в виде проблемного </a:t>
            </a:r>
            <a:r>
              <a:rPr lang="ru-RU" sz="2400" i="1" dirty="0" smtClean="0">
                <a:solidFill>
                  <a:prstClr val="black"/>
                </a:solidFill>
              </a:rPr>
              <a:t>задания или эвристического вопроса. Указание целей на специальном стенде «Что сегодня на занятии?». Использование технологической карты. Постановка целей через показ конечных результатов. Мозговая атака. Загадка. Нарисуй картину. Постановка привлекательной цели. Дополнение реальной ситуации фантастикой.</a:t>
            </a:r>
            <a:endParaRPr lang="ru-RU" sz="2400" i="1" dirty="0">
              <a:solidFill>
                <a:prstClr val="black"/>
              </a:solidFill>
            </a:endParaRPr>
          </a:p>
          <a:p>
            <a:pPr marL="0" indent="0">
              <a:spcBef>
                <a:spcPts val="0"/>
              </a:spcBef>
              <a:buClrTx/>
              <a:buSzTx/>
              <a:buNone/>
            </a:pPr>
            <a:endParaRPr lang="ru-RU" sz="2400" dirty="0">
              <a:solidFill>
                <a:prstClr val="black"/>
              </a:solidFill>
            </a:endParaRPr>
          </a:p>
          <a:p>
            <a:pPr>
              <a:spcBef>
                <a:spcPts val="0"/>
              </a:spcBef>
              <a:buClrTx/>
              <a:buSzTx/>
            </a:pPr>
            <a:endParaRPr lang="ru-RU" sz="1800" dirty="0">
              <a:solidFill>
                <a:prstClr val="black"/>
              </a:solidFill>
            </a:endParaRPr>
          </a:p>
          <a:p>
            <a:pPr marL="0" indent="0">
              <a:spcBef>
                <a:spcPts val="0"/>
              </a:spcBef>
              <a:buClrTx/>
              <a:buSzTx/>
              <a:buNone/>
            </a:pPr>
            <a:endParaRPr lang="ru-RU" sz="1800" dirty="0">
              <a:solidFill>
                <a:prstClr val="black"/>
              </a:solidFill>
            </a:endParaRPr>
          </a:p>
        </p:txBody>
      </p:sp>
    </p:spTree>
    <p:extLst>
      <p:ext uri="{BB962C8B-B14F-4D97-AF65-F5344CB8AC3E}">
        <p14:creationId xmlns:p14="http://schemas.microsoft.com/office/powerpoint/2010/main" val="1732530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Этап усвоения новых знаний и способов действий</a:t>
            </a:r>
            <a:endParaRPr lang="ru-RU" dirty="0"/>
          </a:p>
        </p:txBody>
      </p:sp>
      <p:sp>
        <p:nvSpPr>
          <p:cNvPr id="3" name="Объект 2"/>
          <p:cNvSpPr>
            <a:spLocks noGrp="1"/>
          </p:cNvSpPr>
          <p:nvPr>
            <p:ph sz="quarter" idx="1"/>
          </p:nvPr>
        </p:nvSpPr>
        <p:spPr/>
        <p:txBody>
          <a:bodyPr>
            <a:normAutofit fontScale="92500" lnSpcReduction="20000"/>
          </a:bodyPr>
          <a:lstStyle/>
          <a:p>
            <a:r>
              <a:rPr lang="ru-RU" sz="2000" dirty="0" smtClean="0"/>
              <a:t>Создание условий и обеспечения восприятия, осмысления и первичного запоминания обучающимися изучаемого материала</a:t>
            </a:r>
          </a:p>
          <a:p>
            <a:r>
              <a:rPr lang="ru-RU" sz="2000" dirty="0" smtClean="0"/>
              <a:t>Максимальное использование самостоятельности обучающихся в добывании знаний и способов действий</a:t>
            </a:r>
          </a:p>
          <a:p>
            <a:r>
              <a:rPr lang="ru-RU" sz="2000" dirty="0" smtClean="0"/>
              <a:t>Если педагог использовал метод рассказа, лекции, объяснения, самостоятельной работы, то показателем выполнения дидактической задачи может служить качество (правильность, полнота, осознанность) ответов обучающихся на последующих этапах занятия</a:t>
            </a:r>
          </a:p>
          <a:p>
            <a:r>
              <a:rPr lang="ru-RU" sz="2000" b="1" dirty="0" smtClean="0"/>
              <a:t>Возможные методы и приемы обучения:</a:t>
            </a:r>
            <a:r>
              <a:rPr lang="ru-RU" sz="2000" dirty="0" smtClean="0"/>
              <a:t> </a:t>
            </a:r>
            <a:r>
              <a:rPr lang="ru-RU" sz="2000" i="1" dirty="0" smtClean="0"/>
              <a:t>Работа с определением новых слов, терминов (словарная работа). Объяснительно-иллюстративный метод (беседа, рассказ, лекция, сообщение, объяснение, показ действия). Представление изучаемого материала в сравнительных или классификационных таблицах. Интерактивный режим (проблемное обучение, коллективные способы обучения, проектное обучение). Метод информационной накачки. Обучение на концептуальной основе. «Мудрые совы»</a:t>
            </a:r>
          </a:p>
          <a:p>
            <a:endParaRPr lang="ru-RU" dirty="0"/>
          </a:p>
        </p:txBody>
      </p:sp>
    </p:spTree>
    <p:extLst>
      <p:ext uri="{BB962C8B-B14F-4D97-AF65-F5344CB8AC3E}">
        <p14:creationId xmlns:p14="http://schemas.microsoft.com/office/powerpoint/2010/main" val="2170063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Этап первичной проверки понимания изученного</a:t>
            </a:r>
            <a:endParaRPr lang="ru-RU" dirty="0"/>
          </a:p>
        </p:txBody>
      </p:sp>
      <p:sp>
        <p:nvSpPr>
          <p:cNvPr id="3" name="Объект 2"/>
          <p:cNvSpPr>
            <a:spLocks noGrp="1"/>
          </p:cNvSpPr>
          <p:nvPr>
            <p:ph sz="quarter" idx="1"/>
          </p:nvPr>
        </p:nvSpPr>
        <p:spPr/>
        <p:txBody>
          <a:bodyPr>
            <a:normAutofit/>
          </a:bodyPr>
          <a:lstStyle/>
          <a:p>
            <a:r>
              <a:rPr lang="ru-RU" sz="2000" dirty="0" smtClean="0"/>
              <a:t>Установление правильности и осознанности изученного материала.</a:t>
            </a:r>
          </a:p>
          <a:p>
            <a:r>
              <a:rPr lang="ru-RU" sz="2000" dirty="0" smtClean="0"/>
              <a:t>Выявление пробелов первичного осмысления изученного материала и </a:t>
            </a:r>
            <a:r>
              <a:rPr lang="ru-RU" sz="2000" dirty="0"/>
              <a:t>их </a:t>
            </a:r>
            <a:r>
              <a:rPr lang="ru-RU" sz="2000" dirty="0" smtClean="0"/>
              <a:t>коррекция.</a:t>
            </a:r>
          </a:p>
          <a:p>
            <a:r>
              <a:rPr lang="ru-RU" sz="2000" dirty="0" smtClean="0"/>
              <a:t>Постановка педагогом вопросов репродуктивного характера, а также вопросов, требующих мыслительной активности обучающихся.</a:t>
            </a:r>
          </a:p>
          <a:p>
            <a:r>
              <a:rPr lang="ru-RU" sz="2000" b="1" dirty="0" smtClean="0"/>
              <a:t>Возможные методы и приемы обучения: </a:t>
            </a:r>
            <a:r>
              <a:rPr lang="ru-RU" sz="2000" i="1" dirty="0" smtClean="0"/>
              <a:t>Ассоциативный ряд. «Пчелиный улей». Опорный текст. Использование заданий на узнавание изученных познавательных объектов. «Опрос эксперта». Подготовка обучающихся по новому материалу. «Мудрые совы»</a:t>
            </a:r>
          </a:p>
          <a:p>
            <a:endParaRPr lang="ru-RU" dirty="0"/>
          </a:p>
        </p:txBody>
      </p:sp>
    </p:spTree>
    <p:extLst>
      <p:ext uri="{BB962C8B-B14F-4D97-AF65-F5344CB8AC3E}">
        <p14:creationId xmlns:p14="http://schemas.microsoft.com/office/powerpoint/2010/main" val="252323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Этап закрепления новых знаний и способов действий</a:t>
            </a:r>
            <a:endParaRPr lang="ru-RU" dirty="0"/>
          </a:p>
        </p:txBody>
      </p:sp>
      <p:sp>
        <p:nvSpPr>
          <p:cNvPr id="3" name="Объект 2"/>
          <p:cNvSpPr>
            <a:spLocks noGrp="1"/>
          </p:cNvSpPr>
          <p:nvPr>
            <p:ph sz="quarter" idx="1"/>
          </p:nvPr>
        </p:nvSpPr>
        <p:spPr/>
        <p:txBody>
          <a:bodyPr>
            <a:normAutofit lnSpcReduction="10000"/>
          </a:bodyPr>
          <a:lstStyle/>
          <a:p>
            <a:r>
              <a:rPr lang="ru-RU" sz="2000" dirty="0" smtClean="0"/>
              <a:t>Обеспечение закрепления в памяти обучающихся знаний и способов действий, которые им необходимы для самостоятельной работы по новому </a:t>
            </a:r>
            <a:r>
              <a:rPr lang="ru-RU" sz="2000" dirty="0" err="1" smtClean="0"/>
              <a:t>матероиалу</a:t>
            </a:r>
            <a:endParaRPr lang="ru-RU" sz="2000" dirty="0" smtClean="0"/>
          </a:p>
          <a:p>
            <a:r>
              <a:rPr lang="ru-RU" sz="2000" dirty="0" smtClean="0"/>
              <a:t>Использование системы заданий, в основе которой лежит четко спланированная последовательность действий (на узнавание, на применение знаний по образцу и в измененной ситуации).</a:t>
            </a:r>
          </a:p>
          <a:p>
            <a:r>
              <a:rPr lang="ru-RU" sz="2000" dirty="0" smtClean="0"/>
              <a:t>Использование разнообразных методов и форм закрепления знаний и способов действий обучающихся, использование вопросов, требующих интеллектуальной активности, самостоятельной мыслительной активности обучающихся.</a:t>
            </a:r>
          </a:p>
          <a:p>
            <a:r>
              <a:rPr lang="ru-RU" sz="2000" b="1" dirty="0" smtClean="0"/>
              <a:t>Возможные методы и приемы обучения: </a:t>
            </a:r>
            <a:r>
              <a:rPr lang="ru-RU" sz="2000" i="1" dirty="0" smtClean="0"/>
              <a:t>Составление карты мыследеятельности. «Опрос эксперта». «Вопросно-ответное общение». «Что было бы, если…», «Придумай свои задания». Интеллектуальный марафон.</a:t>
            </a:r>
          </a:p>
          <a:p>
            <a:endParaRPr lang="ru-RU" dirty="0"/>
          </a:p>
        </p:txBody>
      </p:sp>
    </p:spTree>
    <p:extLst>
      <p:ext uri="{BB962C8B-B14F-4D97-AF65-F5344CB8AC3E}">
        <p14:creationId xmlns:p14="http://schemas.microsoft.com/office/powerpoint/2010/main" val="2738473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Этап применения знаний и способов действий</a:t>
            </a:r>
            <a:endParaRPr lang="ru-RU" dirty="0"/>
          </a:p>
        </p:txBody>
      </p:sp>
      <p:sp>
        <p:nvSpPr>
          <p:cNvPr id="3" name="Объект 2"/>
          <p:cNvSpPr>
            <a:spLocks noGrp="1"/>
          </p:cNvSpPr>
          <p:nvPr>
            <p:ph sz="quarter" idx="1"/>
          </p:nvPr>
        </p:nvSpPr>
        <p:spPr/>
        <p:txBody>
          <a:bodyPr>
            <a:normAutofit lnSpcReduction="10000"/>
          </a:bodyPr>
          <a:lstStyle/>
          <a:p>
            <a:r>
              <a:rPr lang="ru-RU" sz="2000" dirty="0" smtClean="0"/>
              <a:t>Обеспечить усвоение обучающимися знаний и способов действий на уровне применения их в разнообразных ситуациях.</a:t>
            </a:r>
          </a:p>
          <a:p>
            <a:r>
              <a:rPr lang="ru-RU" sz="2000" dirty="0"/>
              <a:t>И</a:t>
            </a:r>
            <a:r>
              <a:rPr lang="ru-RU" sz="2000" dirty="0" smtClean="0"/>
              <a:t>спользование системы заданий, предусматривающих постепенное нарастание сложности упражнений и самостоятельности обучающихся в их выполнении.</a:t>
            </a:r>
          </a:p>
          <a:p>
            <a:r>
              <a:rPr lang="ru-RU" sz="2000" dirty="0" smtClean="0"/>
              <a:t>Поощрение стремления обучающегося предлагать свой способ работы (решения задачи).</a:t>
            </a:r>
          </a:p>
          <a:p>
            <a:r>
              <a:rPr lang="ru-RU" sz="2000" b="1" dirty="0" smtClean="0"/>
              <a:t>Возможные методы и приемы обучения: </a:t>
            </a:r>
            <a:r>
              <a:rPr lang="ru-RU" sz="2000" i="1" dirty="0" err="1" smtClean="0"/>
              <a:t>Разноуровневые</a:t>
            </a:r>
            <a:r>
              <a:rPr lang="ru-RU" sz="2000" i="1" dirty="0" smtClean="0"/>
              <a:t> самостоятельные работы. Лабиринт действий. Проектное обучение. Деловая игра. Вопросно-ответное общение. Станции. Рынок возможностей. Групповая работа. Двойные ассоциации. Дебаты. Самостоятельная работа. «Задания по кругу». «Ты-мне, я - тебе»</a:t>
            </a:r>
            <a:endParaRPr lang="ru-RU" dirty="0"/>
          </a:p>
        </p:txBody>
      </p:sp>
    </p:spTree>
    <p:extLst>
      <p:ext uri="{BB962C8B-B14F-4D97-AF65-F5344CB8AC3E}">
        <p14:creationId xmlns:p14="http://schemas.microsoft.com/office/powerpoint/2010/main" val="1485616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Этап обобщения и систематизации знаний </a:t>
            </a:r>
            <a:endParaRPr lang="ru-RU" dirty="0"/>
          </a:p>
        </p:txBody>
      </p:sp>
      <p:sp>
        <p:nvSpPr>
          <p:cNvPr id="3" name="Объект 2"/>
          <p:cNvSpPr>
            <a:spLocks noGrp="1"/>
          </p:cNvSpPr>
          <p:nvPr>
            <p:ph sz="quarter" idx="1"/>
          </p:nvPr>
        </p:nvSpPr>
        <p:spPr/>
        <p:txBody>
          <a:bodyPr>
            <a:normAutofit/>
          </a:bodyPr>
          <a:lstStyle/>
          <a:p>
            <a:r>
              <a:rPr lang="ru-RU" sz="2000" dirty="0" smtClean="0"/>
              <a:t>Обеспечить формирование обучающимися целостной системы ведущих знаний.</a:t>
            </a:r>
          </a:p>
          <a:p>
            <a:r>
              <a:rPr lang="ru-RU" sz="2000" dirty="0" smtClean="0"/>
              <a:t>Построение структурно-логических схем изученной темы.</a:t>
            </a:r>
          </a:p>
          <a:p>
            <a:r>
              <a:rPr lang="ru-RU" sz="2000" dirty="0" smtClean="0"/>
              <a:t>Использование вопросов, требующих классификации изученных познавательных объектов.</a:t>
            </a:r>
          </a:p>
          <a:p>
            <a:r>
              <a:rPr lang="ru-RU" sz="2000" b="1" dirty="0" smtClean="0"/>
              <a:t>Возможные методы и приемы обучения: </a:t>
            </a:r>
            <a:r>
              <a:rPr lang="ru-RU" sz="2000" i="1" dirty="0" smtClean="0"/>
              <a:t>Метод кооперации. Моделирование. Построение «дерева» темы. Построение «здания» темы. «Паучок». Мозговая атака в письменной форме. Учебные станции. «Пересечение тем»</a:t>
            </a:r>
            <a:endParaRPr lang="ru-RU" dirty="0"/>
          </a:p>
        </p:txBody>
      </p:sp>
    </p:spTree>
    <p:extLst>
      <p:ext uri="{BB962C8B-B14F-4D97-AF65-F5344CB8AC3E}">
        <p14:creationId xmlns:p14="http://schemas.microsoft.com/office/powerpoint/2010/main" val="4187324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Этап контроля и самоконтроля знаний и способов действий</a:t>
            </a:r>
            <a:endParaRPr lang="ru-RU" dirty="0"/>
          </a:p>
        </p:txBody>
      </p:sp>
      <p:sp>
        <p:nvSpPr>
          <p:cNvPr id="3" name="Объект 2"/>
          <p:cNvSpPr>
            <a:spLocks noGrp="1"/>
          </p:cNvSpPr>
          <p:nvPr>
            <p:ph sz="quarter" idx="1"/>
          </p:nvPr>
        </p:nvSpPr>
        <p:spPr/>
        <p:txBody>
          <a:bodyPr>
            <a:normAutofit/>
          </a:bodyPr>
          <a:lstStyle/>
          <a:p>
            <a:r>
              <a:rPr lang="ru-RU" sz="2000" dirty="0">
                <a:solidFill>
                  <a:prstClr val="black"/>
                </a:solidFill>
              </a:rPr>
              <a:t>Выявление </a:t>
            </a:r>
            <a:r>
              <a:rPr lang="ru-RU" sz="2000" dirty="0" smtClean="0">
                <a:solidFill>
                  <a:prstClr val="black"/>
                </a:solidFill>
              </a:rPr>
              <a:t>качества и уровня усвоения обучающимися знаний и способов действий.</a:t>
            </a:r>
          </a:p>
          <a:p>
            <a:r>
              <a:rPr lang="ru-RU" sz="2000" dirty="0">
                <a:solidFill>
                  <a:prstClr val="black"/>
                </a:solidFill>
              </a:rPr>
              <a:t>Выявление </a:t>
            </a:r>
            <a:r>
              <a:rPr lang="ru-RU" sz="2000" dirty="0" smtClean="0">
                <a:solidFill>
                  <a:prstClr val="black"/>
                </a:solidFill>
              </a:rPr>
              <a:t>недостатков в знаниях и способах действий.</a:t>
            </a:r>
          </a:p>
          <a:p>
            <a:r>
              <a:rPr lang="ru-RU" sz="2000" dirty="0" smtClean="0"/>
              <a:t>Использование различных методов контроля знаний и способов действий обучающихся.</a:t>
            </a:r>
          </a:p>
          <a:p>
            <a:r>
              <a:rPr lang="ru-RU" sz="2000" dirty="0" smtClean="0"/>
              <a:t>Постановка дополнительных вопросов для проверки системности, осознанности, прочности знаний.</a:t>
            </a:r>
          </a:p>
          <a:p>
            <a:r>
              <a:rPr lang="ru-RU" sz="2000" dirty="0" smtClean="0"/>
              <a:t>При опросе анализировать не только правильность ответа, но и его самостоятельность, оригинальность.</a:t>
            </a:r>
          </a:p>
          <a:p>
            <a:r>
              <a:rPr lang="ru-RU" sz="2000" b="1" dirty="0" smtClean="0"/>
              <a:t>Возможные методы и приемы обучения:</a:t>
            </a:r>
            <a:r>
              <a:rPr lang="ru-RU" sz="2000" dirty="0" smtClean="0"/>
              <a:t> </a:t>
            </a:r>
            <a:r>
              <a:rPr lang="ru-RU" sz="2000" i="1" dirty="0" smtClean="0"/>
              <a:t>Контрольные и самостоятельные работы. Тестовые задания. </a:t>
            </a:r>
            <a:endParaRPr lang="ru-RU" dirty="0"/>
          </a:p>
        </p:txBody>
      </p:sp>
    </p:spTree>
    <p:extLst>
      <p:ext uri="{BB962C8B-B14F-4D97-AF65-F5344CB8AC3E}">
        <p14:creationId xmlns:p14="http://schemas.microsoft.com/office/powerpoint/2010/main" val="1284910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14400" y="274638"/>
            <a:ext cx="7772400" cy="706090"/>
          </a:xfrm>
        </p:spPr>
        <p:txBody>
          <a:bodyPr/>
          <a:lstStyle/>
          <a:p>
            <a:r>
              <a:rPr lang="ru-RU" sz="2800" dirty="0">
                <a:solidFill>
                  <a:srgbClr val="C00000"/>
                </a:solidFill>
                <a:latin typeface="Times New Roman" panose="02020603050405020304" pitchFamily="18" charset="0"/>
                <a:cs typeface="Times New Roman" panose="02020603050405020304" pitchFamily="18" charset="0"/>
              </a:rPr>
              <a:t>Нормативно-правовые акты </a:t>
            </a:r>
            <a:endParaRPr lang="ru-RU" dirty="0"/>
          </a:p>
        </p:txBody>
      </p:sp>
      <p:sp>
        <p:nvSpPr>
          <p:cNvPr id="2" name="Объект 1"/>
          <p:cNvSpPr>
            <a:spLocks noGrp="1"/>
          </p:cNvSpPr>
          <p:nvPr>
            <p:ph sz="quarter" idx="1"/>
          </p:nvPr>
        </p:nvSpPr>
        <p:spPr>
          <a:xfrm>
            <a:off x="457200" y="1052736"/>
            <a:ext cx="8229600" cy="5112568"/>
          </a:xfrm>
        </p:spPr>
        <p:txBody>
          <a:bodyPr>
            <a:normAutofit/>
          </a:bodyPr>
          <a:lstStyle/>
          <a:p>
            <a:pPr lvl="0">
              <a:buClr>
                <a:srgbClr val="2DA2BF"/>
              </a:buClr>
            </a:pPr>
            <a:r>
              <a:rPr lang="ru-RU" sz="1900" b="1" dirty="0">
                <a:solidFill>
                  <a:srgbClr val="464646"/>
                </a:solidFill>
              </a:rPr>
              <a:t>ФЗ «Об образовании Российской Федерации</a:t>
            </a:r>
            <a:r>
              <a:rPr lang="ru-RU" sz="1900" dirty="0">
                <a:solidFill>
                  <a:srgbClr val="464646"/>
                </a:solidFill>
              </a:rPr>
              <a:t>» от 29 декабря 2012 г  №273</a:t>
            </a:r>
          </a:p>
          <a:p>
            <a:pPr lvl="0">
              <a:buClr>
                <a:srgbClr val="2DA2BF"/>
              </a:buClr>
            </a:pPr>
            <a:r>
              <a:rPr lang="ru-RU" sz="1900" dirty="0">
                <a:solidFill>
                  <a:srgbClr val="464646"/>
                </a:solidFill>
              </a:rPr>
              <a:t>ПРИКАЗ </a:t>
            </a:r>
            <a:r>
              <a:rPr lang="ru-RU" sz="1900" dirty="0" err="1">
                <a:solidFill>
                  <a:srgbClr val="464646"/>
                </a:solidFill>
              </a:rPr>
              <a:t>МинПросвещения</a:t>
            </a:r>
            <a:r>
              <a:rPr lang="ru-RU" sz="1900" dirty="0">
                <a:solidFill>
                  <a:srgbClr val="464646"/>
                </a:solidFill>
              </a:rPr>
              <a:t> РФ от 24 марта 2023 г. N 196 «</a:t>
            </a:r>
            <a:r>
              <a:rPr lang="ru-RU" sz="1900" b="1" dirty="0">
                <a:solidFill>
                  <a:srgbClr val="464646"/>
                </a:solidFill>
              </a:rPr>
              <a:t>ОБ УТВЕРЖДЕНИИ ПОРЯДКА ПРОВЕДЕНИЯ АТТЕСТАЦИИ ПЕДАГОГИЧЕСКИХ РАБОТНИКОВ ОРГАНИЗАЦИЙ, ОСУЩЕСТВЛЯЮЩИХ ОБРАЗОВАТЕЛЬНУЮ ДЕЯТЕЛЬНОСТЬ</a:t>
            </a:r>
          </a:p>
          <a:p>
            <a:pPr lvl="0">
              <a:buClr>
                <a:srgbClr val="2DA2BF"/>
              </a:buClr>
            </a:pPr>
            <a:r>
              <a:rPr lang="ru-RU" sz="1900" dirty="0">
                <a:solidFill>
                  <a:srgbClr val="464646"/>
                </a:solidFill>
              </a:rPr>
              <a:t>Постановление Правительства РФ от 21 февраля 2022г </a:t>
            </a:r>
            <a:r>
              <a:rPr lang="ru-RU" sz="1900" b="1" dirty="0">
                <a:solidFill>
                  <a:srgbClr val="464646"/>
                </a:solidFill>
              </a:rPr>
              <a:t>«Об утверждении номенклатуры должностей педагогических работников организаций, осуществляющих деятельность, должностей руководителей образовательных организаций»</a:t>
            </a:r>
          </a:p>
          <a:p>
            <a:pPr lvl="0">
              <a:buClr>
                <a:srgbClr val="2DA2BF"/>
              </a:buClr>
            </a:pPr>
            <a:r>
              <a:rPr lang="ru-RU" sz="1900" dirty="0">
                <a:solidFill>
                  <a:srgbClr val="464646"/>
                </a:solidFill>
              </a:rPr>
              <a:t>Разъяснения о порядке аттестации от 17.08.2023г 08-1510/394. Дополнение к разъяснению от 07.05.2024 №08-610/262</a:t>
            </a:r>
          </a:p>
          <a:p>
            <a:pPr lvl="0">
              <a:buClr>
                <a:srgbClr val="2DA2BF"/>
              </a:buClr>
            </a:pPr>
            <a:r>
              <a:rPr lang="ru-RU" sz="1900" dirty="0">
                <a:solidFill>
                  <a:srgbClr val="464646"/>
                </a:solidFill>
              </a:rPr>
              <a:t>Приказ  Минобразования РТ от 24.10.2023 г №1147-д </a:t>
            </a:r>
            <a:r>
              <a:rPr lang="ru-RU" sz="1900" b="1" dirty="0">
                <a:solidFill>
                  <a:srgbClr val="464646"/>
                </a:solidFill>
              </a:rPr>
              <a:t>«Об утверждении Регламента работы АК»; </a:t>
            </a:r>
            <a:r>
              <a:rPr lang="ru-RU" sz="1900" dirty="0">
                <a:solidFill>
                  <a:srgbClr val="464646"/>
                </a:solidFill>
              </a:rPr>
              <a:t>приказ Минобразования РТ от 25.12.2023 г. №1333-д </a:t>
            </a:r>
            <a:r>
              <a:rPr lang="ru-RU" sz="1900" b="1" dirty="0">
                <a:solidFill>
                  <a:srgbClr val="464646"/>
                </a:solidFill>
              </a:rPr>
              <a:t>«Об утверждении форм проведения аттестации педагогических работников ОО»</a:t>
            </a:r>
          </a:p>
          <a:p>
            <a:pPr lvl="0">
              <a:buClr>
                <a:srgbClr val="2DA2BF"/>
              </a:buClr>
            </a:pPr>
            <a:endParaRPr lang="ru-RU" sz="2500" dirty="0">
              <a:solidFill>
                <a:srgbClr val="464646"/>
              </a:solidFill>
            </a:endParaRPr>
          </a:p>
        </p:txBody>
      </p:sp>
    </p:spTree>
    <p:extLst>
      <p:ext uri="{BB962C8B-B14F-4D97-AF65-F5344CB8AC3E}">
        <p14:creationId xmlns:p14="http://schemas.microsoft.com/office/powerpoint/2010/main" val="29917483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Этап подведения итогов занятия</a:t>
            </a:r>
            <a:endParaRPr lang="ru-RU" dirty="0"/>
          </a:p>
        </p:txBody>
      </p:sp>
      <p:sp>
        <p:nvSpPr>
          <p:cNvPr id="3" name="Объект 2"/>
          <p:cNvSpPr>
            <a:spLocks noGrp="1"/>
          </p:cNvSpPr>
          <p:nvPr>
            <p:ph sz="quarter" idx="1"/>
          </p:nvPr>
        </p:nvSpPr>
        <p:spPr/>
        <p:txBody>
          <a:bodyPr>
            <a:normAutofit/>
          </a:bodyPr>
          <a:lstStyle/>
          <a:p>
            <a:r>
              <a:rPr lang="ru-RU" sz="2000" dirty="0" smtClean="0">
                <a:solidFill>
                  <a:prstClr val="black"/>
                </a:solidFill>
              </a:rPr>
              <a:t>Дать качественную оценку работы группы и отдельных обучающихся.</a:t>
            </a:r>
          </a:p>
          <a:p>
            <a:r>
              <a:rPr lang="ru-RU" sz="2000" dirty="0" smtClean="0">
                <a:solidFill>
                  <a:prstClr val="black"/>
                </a:solidFill>
              </a:rPr>
              <a:t>Подведение итогов занятия.</a:t>
            </a:r>
          </a:p>
          <a:p>
            <a:r>
              <a:rPr lang="ru-RU" sz="2000" dirty="0" smtClean="0">
                <a:solidFill>
                  <a:prstClr val="black"/>
                </a:solidFill>
              </a:rPr>
              <a:t>Четкость и краткость этапа.</a:t>
            </a:r>
          </a:p>
          <a:p>
            <a:r>
              <a:rPr lang="ru-RU" sz="2000" b="1" dirty="0" smtClean="0"/>
              <a:t>Возможные методы и приемы обучения</a:t>
            </a:r>
            <a:r>
              <a:rPr lang="ru-RU" sz="2000" dirty="0" smtClean="0"/>
              <a:t>: </a:t>
            </a:r>
            <a:r>
              <a:rPr lang="ru-RU" sz="2000" i="1" dirty="0" smtClean="0"/>
              <a:t>Сообщение педагога. Подведение итогов самими обучающимися.</a:t>
            </a:r>
            <a:endParaRPr lang="ru-RU" dirty="0"/>
          </a:p>
        </p:txBody>
      </p:sp>
    </p:spTree>
    <p:extLst>
      <p:ext uri="{BB962C8B-B14F-4D97-AF65-F5344CB8AC3E}">
        <p14:creationId xmlns:p14="http://schemas.microsoft.com/office/powerpoint/2010/main" val="2108749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Этап рефлексии</a:t>
            </a:r>
            <a:endParaRPr lang="ru-RU" dirty="0"/>
          </a:p>
        </p:txBody>
      </p:sp>
      <p:sp>
        <p:nvSpPr>
          <p:cNvPr id="3" name="Объект 2"/>
          <p:cNvSpPr>
            <a:spLocks noGrp="1"/>
          </p:cNvSpPr>
          <p:nvPr>
            <p:ph sz="quarter" idx="1"/>
          </p:nvPr>
        </p:nvSpPr>
        <p:spPr/>
        <p:txBody>
          <a:bodyPr>
            <a:normAutofit/>
          </a:bodyPr>
          <a:lstStyle/>
          <a:p>
            <a:r>
              <a:rPr lang="ru-RU" sz="2000" dirty="0" smtClean="0">
                <a:solidFill>
                  <a:prstClr val="black"/>
                </a:solidFill>
              </a:rPr>
              <a:t>Мобилизация обучающихся на рефлексию своего поведения, развитие способностей обучающихся к рефлексии, стимулирование обучающихся к осмыслению того, как другие знают и понимают его личностные особенности, эмоциональные реакции.</a:t>
            </a:r>
          </a:p>
          <a:p>
            <a:r>
              <a:rPr lang="ru-RU" sz="2000" dirty="0" smtClean="0">
                <a:solidFill>
                  <a:prstClr val="black"/>
                </a:solidFill>
              </a:rPr>
              <a:t>Четкость и краткость этапа.</a:t>
            </a:r>
          </a:p>
          <a:p>
            <a:r>
              <a:rPr lang="ru-RU" sz="2000" b="1" dirty="0" smtClean="0"/>
              <a:t>Возможные методы и приемы обучения</a:t>
            </a:r>
            <a:r>
              <a:rPr lang="ru-RU" sz="2000" dirty="0" smtClean="0"/>
              <a:t>: </a:t>
            </a:r>
            <a:r>
              <a:rPr lang="ru-RU" sz="2000" i="1" dirty="0" smtClean="0"/>
              <a:t>Барометр настроения. «Ну что, как прошло занятие?», «Письмо </a:t>
            </a:r>
            <a:r>
              <a:rPr lang="ru-RU" sz="2000" i="1" dirty="0" smtClean="0"/>
              <a:t>самому </a:t>
            </a:r>
            <a:r>
              <a:rPr lang="ru-RU" sz="2000" i="1" dirty="0" smtClean="0"/>
              <a:t>себе». «Памятки». «Незаконченные предложения». «Разговор на бумаге». «Солнышко». «Барометр настроения». «Светофор». «Пейзаж-зеркало настроения»</a:t>
            </a:r>
            <a:endParaRPr lang="ru-RU" dirty="0"/>
          </a:p>
        </p:txBody>
      </p:sp>
    </p:spTree>
    <p:extLst>
      <p:ext uri="{BB962C8B-B14F-4D97-AF65-F5344CB8AC3E}">
        <p14:creationId xmlns:p14="http://schemas.microsoft.com/office/powerpoint/2010/main" val="3648251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71600" y="476672"/>
            <a:ext cx="7715200" cy="940966"/>
          </a:xfrm>
        </p:spPr>
        <p:txBody>
          <a:bodyPr>
            <a:normAutofit fontScale="90000"/>
          </a:bodyPr>
          <a:lstStyle/>
          <a:p>
            <a:pPr algn="ctr"/>
            <a:r>
              <a:rPr lang="ru-RU" dirty="0" smtClean="0">
                <a:solidFill>
                  <a:srgbClr val="FF0000"/>
                </a:solidFill>
                <a:latin typeface="Times New Roman" panose="02020603050405020304" pitchFamily="18" charset="0"/>
                <a:cs typeface="Times New Roman" panose="02020603050405020304" pitchFamily="18" charset="0"/>
              </a:rPr>
              <a:t/>
            </a:r>
            <a:br>
              <a:rPr lang="ru-RU" dirty="0" smtClean="0">
                <a:solidFill>
                  <a:srgbClr val="FF0000"/>
                </a:solidFill>
                <a:latin typeface="Times New Roman" panose="02020603050405020304" pitchFamily="18" charset="0"/>
                <a:cs typeface="Times New Roman" panose="02020603050405020304" pitchFamily="18" charset="0"/>
              </a:rPr>
            </a:br>
            <a:r>
              <a:rPr lang="ru-RU" dirty="0">
                <a:solidFill>
                  <a:srgbClr val="FF0000"/>
                </a:solidFill>
                <a:latin typeface="Times New Roman" panose="02020603050405020304" pitchFamily="18" charset="0"/>
                <a:cs typeface="Times New Roman" panose="02020603050405020304" pitchFamily="18" charset="0"/>
              </a:rPr>
              <a:t/>
            </a:r>
            <a:br>
              <a:rPr lang="ru-RU" dirty="0">
                <a:solidFill>
                  <a:srgbClr val="FF0000"/>
                </a:solidFill>
                <a:latin typeface="Times New Roman" panose="02020603050405020304" pitchFamily="18" charset="0"/>
                <a:cs typeface="Times New Roman" panose="02020603050405020304" pitchFamily="18" charset="0"/>
              </a:rPr>
            </a:br>
            <a:r>
              <a:rPr lang="ru-RU" dirty="0" smtClean="0">
                <a:solidFill>
                  <a:srgbClr val="FF0000"/>
                </a:solidFill>
                <a:latin typeface="Times New Roman" panose="02020603050405020304" pitchFamily="18" charset="0"/>
                <a:cs typeface="Times New Roman" panose="02020603050405020304" pitchFamily="18" charset="0"/>
              </a:rPr>
              <a:t/>
            </a:r>
            <a:br>
              <a:rPr lang="ru-RU" dirty="0" smtClean="0">
                <a:solidFill>
                  <a:srgbClr val="FF0000"/>
                </a:solidFill>
                <a:latin typeface="Times New Roman" panose="02020603050405020304" pitchFamily="18" charset="0"/>
                <a:cs typeface="Times New Roman" panose="02020603050405020304" pitchFamily="18" charset="0"/>
              </a:rPr>
            </a:br>
            <a:r>
              <a:rPr lang="ru-RU" dirty="0">
                <a:solidFill>
                  <a:srgbClr val="FF0000"/>
                </a:solidFill>
                <a:latin typeface="Times New Roman" panose="02020603050405020304" pitchFamily="18" charset="0"/>
                <a:cs typeface="Times New Roman" panose="02020603050405020304" pitchFamily="18" charset="0"/>
              </a:rPr>
              <a:t/>
            </a:r>
            <a:br>
              <a:rPr lang="ru-RU" dirty="0">
                <a:solidFill>
                  <a:srgbClr val="FF0000"/>
                </a:solidFill>
                <a:latin typeface="Times New Roman" panose="02020603050405020304" pitchFamily="18" charset="0"/>
                <a:cs typeface="Times New Roman" panose="02020603050405020304" pitchFamily="18" charset="0"/>
              </a:rPr>
            </a:br>
            <a:r>
              <a:rPr lang="ru-RU" dirty="0" smtClean="0">
                <a:solidFill>
                  <a:srgbClr val="FF0000"/>
                </a:solidFill>
                <a:latin typeface="Times New Roman" panose="02020603050405020304" pitchFamily="18" charset="0"/>
                <a:cs typeface="Times New Roman" panose="02020603050405020304" pitchFamily="18" charset="0"/>
              </a:rPr>
              <a:t/>
            </a:r>
            <a:br>
              <a:rPr lang="ru-RU" dirty="0" smtClean="0">
                <a:solidFill>
                  <a:srgbClr val="FF0000"/>
                </a:solidFill>
                <a:latin typeface="Times New Roman" panose="02020603050405020304" pitchFamily="18" charset="0"/>
                <a:cs typeface="Times New Roman" panose="02020603050405020304" pitchFamily="18" charset="0"/>
              </a:rPr>
            </a:br>
            <a:r>
              <a:rPr lang="ru-RU" dirty="0">
                <a:solidFill>
                  <a:srgbClr val="FF0000"/>
                </a:solidFill>
                <a:latin typeface="Times New Roman" panose="02020603050405020304" pitchFamily="18" charset="0"/>
                <a:cs typeface="Times New Roman" panose="02020603050405020304" pitchFamily="18" charset="0"/>
              </a:rPr>
              <a:t/>
            </a:r>
            <a:br>
              <a:rPr lang="ru-RU" dirty="0">
                <a:solidFill>
                  <a:srgbClr val="FF0000"/>
                </a:solidFill>
                <a:latin typeface="Times New Roman" panose="02020603050405020304" pitchFamily="18" charset="0"/>
                <a:cs typeface="Times New Roman" panose="02020603050405020304" pitchFamily="18" charset="0"/>
              </a:rPr>
            </a:br>
            <a:r>
              <a:rPr lang="ru-RU" dirty="0" smtClean="0">
                <a:solidFill>
                  <a:srgbClr val="FF0000"/>
                </a:solidFill>
                <a:latin typeface="Times New Roman" panose="02020603050405020304" pitchFamily="18" charset="0"/>
                <a:cs typeface="Times New Roman" panose="02020603050405020304" pitchFamily="18" charset="0"/>
              </a:rPr>
              <a:t>Примерное содержание защиты занятия (самоанализ)</a:t>
            </a:r>
            <a:endParaRPr lang="ru-RU" dirty="0"/>
          </a:p>
        </p:txBody>
      </p:sp>
      <p:sp>
        <p:nvSpPr>
          <p:cNvPr id="2" name="Объект 1"/>
          <p:cNvSpPr>
            <a:spLocks noGrp="1"/>
          </p:cNvSpPr>
          <p:nvPr>
            <p:ph sz="quarter" idx="1"/>
          </p:nvPr>
        </p:nvSpPr>
        <p:spPr/>
        <p:txBody>
          <a:bodyPr>
            <a:normAutofit fontScale="40000" lnSpcReduction="20000"/>
          </a:bodyPr>
          <a:lstStyle/>
          <a:p>
            <a:r>
              <a:rPr lang="ru-RU" sz="3400" b="1" dirty="0" smtClean="0"/>
              <a:t>1</a:t>
            </a:r>
            <a:r>
              <a:rPr lang="ru-RU" sz="3400" b="1" dirty="0"/>
              <a:t>. Общие сведения</a:t>
            </a:r>
          </a:p>
          <a:p>
            <a:r>
              <a:rPr lang="ru-RU" sz="3400" dirty="0"/>
              <a:t>• Краткая характеристика учебной группы (детского </a:t>
            </a:r>
            <a:r>
              <a:rPr lang="ru-RU" sz="3400" dirty="0" smtClean="0"/>
              <a:t>объединения): </a:t>
            </a:r>
            <a:r>
              <a:rPr lang="ru-RU" sz="3400" dirty="0"/>
              <a:t>состав, возраст, </a:t>
            </a:r>
            <a:r>
              <a:rPr lang="ru-RU" sz="3400" dirty="0" smtClean="0"/>
              <a:t>год</a:t>
            </a:r>
            <a:r>
              <a:rPr lang="en-US" sz="3400" dirty="0" smtClean="0"/>
              <a:t> </a:t>
            </a:r>
            <a:r>
              <a:rPr lang="ru-RU" sz="3400" dirty="0" smtClean="0"/>
              <a:t>обучения</a:t>
            </a:r>
            <a:r>
              <a:rPr lang="ru-RU" sz="3400" dirty="0"/>
              <a:t>, способности и возможности;</a:t>
            </a:r>
          </a:p>
          <a:p>
            <a:r>
              <a:rPr lang="ru-RU" sz="3400" dirty="0"/>
              <a:t>• Характеристика оборудования </a:t>
            </a:r>
            <a:r>
              <a:rPr lang="ru-RU" sz="3400" dirty="0" smtClean="0"/>
              <a:t>учебного</a:t>
            </a:r>
            <a:r>
              <a:rPr lang="en-US" sz="3400" dirty="0" smtClean="0"/>
              <a:t> </a:t>
            </a:r>
            <a:r>
              <a:rPr lang="ru-RU" sz="3400" dirty="0" smtClean="0"/>
              <a:t>занятия</a:t>
            </a:r>
            <a:r>
              <a:rPr lang="ru-RU" sz="3400" dirty="0"/>
              <a:t>: средства обучения, наглядные пособия, технические средства и др.</a:t>
            </a:r>
          </a:p>
          <a:p>
            <a:r>
              <a:rPr lang="ru-RU" sz="3400" b="1" dirty="0"/>
              <a:t>2. Тема учебного занятия</a:t>
            </a:r>
          </a:p>
          <a:p>
            <a:r>
              <a:rPr lang="ru-RU" sz="3400" dirty="0"/>
              <a:t>• Место в </a:t>
            </a:r>
            <a:r>
              <a:rPr lang="ru-RU" sz="3400" dirty="0" smtClean="0"/>
              <a:t>учебной программе;</a:t>
            </a:r>
            <a:endParaRPr lang="ru-RU" sz="3400" dirty="0"/>
          </a:p>
          <a:p>
            <a:r>
              <a:rPr lang="ru-RU" sz="3400" dirty="0"/>
              <a:t>• Степень сложности вообще и </a:t>
            </a:r>
            <a:r>
              <a:rPr lang="ru-RU" sz="3400" dirty="0" smtClean="0"/>
              <a:t>конкретно для </a:t>
            </a:r>
            <a:r>
              <a:rPr lang="ru-RU" sz="3400" dirty="0"/>
              <a:t>данной группы.</a:t>
            </a:r>
          </a:p>
          <a:p>
            <a:r>
              <a:rPr lang="ru-RU" sz="3400" b="1" dirty="0"/>
              <a:t>3. Цель </a:t>
            </a:r>
            <a:r>
              <a:rPr lang="ru-RU" sz="3400" b="1" dirty="0" smtClean="0"/>
              <a:t>и задачи учебного </a:t>
            </a:r>
            <a:r>
              <a:rPr lang="ru-RU" sz="3400" b="1" dirty="0"/>
              <a:t>занятия в образовательном, воспитательном и развивающем аспектах.</a:t>
            </a:r>
          </a:p>
          <a:p>
            <a:r>
              <a:rPr lang="ru-RU" sz="3400" b="1" dirty="0"/>
              <a:t>4. Содержание учебного занятия:</a:t>
            </a:r>
          </a:p>
          <a:p>
            <a:r>
              <a:rPr lang="ru-RU" sz="3400" dirty="0"/>
              <a:t>• Соответствие содержания его </a:t>
            </a:r>
            <a:r>
              <a:rPr lang="ru-RU" sz="3400" dirty="0" smtClean="0"/>
              <a:t>цели и задачам;</a:t>
            </a:r>
            <a:endParaRPr lang="ru-RU" sz="3400" dirty="0"/>
          </a:p>
          <a:p>
            <a:r>
              <a:rPr lang="ru-RU" sz="3400" dirty="0"/>
              <a:t>• Как учебный материал развивает творческие способности;</a:t>
            </a:r>
          </a:p>
          <a:p>
            <a:r>
              <a:rPr lang="ru-RU" sz="3400" dirty="0"/>
              <a:t>• Создание на занятиях условий для развития устойчивого интереса к обучению;</a:t>
            </a:r>
          </a:p>
          <a:p>
            <a:r>
              <a:rPr lang="ru-RU" sz="3400" dirty="0"/>
              <a:t>• Формированию каких знаний и </a:t>
            </a:r>
            <a:r>
              <a:rPr lang="ru-RU" sz="3400" dirty="0" smtClean="0"/>
              <a:t>умений содействует </a:t>
            </a:r>
            <a:r>
              <a:rPr lang="ru-RU" sz="3400" dirty="0"/>
              <a:t>материал.</a:t>
            </a:r>
          </a:p>
          <a:p>
            <a:r>
              <a:rPr lang="ru-RU" sz="3400" b="1" dirty="0"/>
              <a:t>5. Тип учебного занятия</a:t>
            </a:r>
          </a:p>
          <a:p>
            <a:r>
              <a:rPr lang="ru-RU" sz="3400" dirty="0"/>
              <a:t>• Какой тип учебного занятия избран;</a:t>
            </a:r>
          </a:p>
          <a:p>
            <a:r>
              <a:rPr lang="ru-RU" sz="3400" dirty="0"/>
              <a:t>• Способ осуществления взаимосвязи </a:t>
            </a:r>
            <a:r>
              <a:rPr lang="ru-RU" sz="3400" dirty="0" smtClean="0"/>
              <a:t>с предыдущими </a:t>
            </a:r>
            <a:r>
              <a:rPr lang="ru-RU" sz="3400" dirty="0"/>
              <a:t>занятиями</a:t>
            </a:r>
          </a:p>
          <a:p>
            <a:endParaRPr lang="ru-RU" dirty="0"/>
          </a:p>
        </p:txBody>
      </p:sp>
    </p:spTree>
    <p:extLst>
      <p:ext uri="{BB962C8B-B14F-4D97-AF65-F5344CB8AC3E}">
        <p14:creationId xmlns:p14="http://schemas.microsoft.com/office/powerpoint/2010/main" val="5898404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333375"/>
            <a:ext cx="8229600" cy="5673725"/>
          </a:xfrm>
        </p:spPr>
        <p:txBody>
          <a:bodyPr>
            <a:normAutofit fontScale="62500" lnSpcReduction="20000"/>
          </a:bodyPr>
          <a:lstStyle/>
          <a:p>
            <a:r>
              <a:rPr lang="ru-RU" b="1" dirty="0">
                <a:latin typeface="Times New Roman" panose="02020603050405020304" pitchFamily="18" charset="0"/>
                <a:cs typeface="Times New Roman" panose="02020603050405020304" pitchFamily="18" charset="0"/>
              </a:rPr>
              <a:t>6. Структура учебного занятия:</a:t>
            </a:r>
          </a:p>
          <a:p>
            <a:r>
              <a:rPr lang="ru-RU" dirty="0">
                <a:latin typeface="Times New Roman" panose="02020603050405020304" pitchFamily="18" charset="0"/>
                <a:cs typeface="Times New Roman" panose="02020603050405020304" pitchFamily="18" charset="0"/>
              </a:rPr>
              <a:t>• Этапы учебного занятия;</a:t>
            </a:r>
          </a:p>
          <a:p>
            <a:r>
              <a:rPr lang="ru-RU" dirty="0">
                <a:latin typeface="Times New Roman" panose="02020603050405020304" pitchFamily="18" charset="0"/>
                <a:cs typeface="Times New Roman" panose="02020603050405020304" pitchFamily="18" charset="0"/>
              </a:rPr>
              <a:t>• Их последовательность;</a:t>
            </a:r>
          </a:p>
          <a:p>
            <a:r>
              <a:rPr lang="ru-RU" dirty="0">
                <a:latin typeface="Times New Roman" panose="02020603050405020304" pitchFamily="18" charset="0"/>
                <a:cs typeface="Times New Roman" panose="02020603050405020304" pitchFamily="18" charset="0"/>
              </a:rPr>
              <a:t>• Главный этап занятия и его характеристика;</a:t>
            </a:r>
          </a:p>
          <a:p>
            <a:r>
              <a:rPr lang="ru-RU" dirty="0">
                <a:latin typeface="Times New Roman" panose="02020603050405020304" pitchFamily="18" charset="0"/>
                <a:cs typeface="Times New Roman" panose="02020603050405020304" pitchFamily="18" charset="0"/>
              </a:rPr>
              <a:t>• Обеспечение целостности занятия.</a:t>
            </a:r>
          </a:p>
          <a:p>
            <a:r>
              <a:rPr lang="ru-RU" b="1" dirty="0">
                <a:latin typeface="Times New Roman" panose="02020603050405020304" pitchFamily="18" charset="0"/>
                <a:cs typeface="Times New Roman" panose="02020603050405020304" pitchFamily="18" charset="0"/>
              </a:rPr>
              <a:t>7. Методы обучения:</a:t>
            </a:r>
          </a:p>
          <a:p>
            <a:r>
              <a:rPr lang="ru-RU" dirty="0">
                <a:latin typeface="Times New Roman" panose="02020603050405020304" pitchFamily="18" charset="0"/>
                <a:cs typeface="Times New Roman" panose="02020603050405020304" pitchFamily="18" charset="0"/>
              </a:rPr>
              <a:t>• Эффективность данных методов в развитии познавательной активности детей.</a:t>
            </a:r>
          </a:p>
          <a:p>
            <a:r>
              <a:rPr lang="ru-RU" b="1" dirty="0">
                <a:latin typeface="Times New Roman" panose="02020603050405020304" pitchFamily="18" charset="0"/>
                <a:cs typeface="Times New Roman" panose="02020603050405020304" pitchFamily="18" charset="0"/>
              </a:rPr>
              <a:t>8. Система работы педагога:</a:t>
            </a:r>
          </a:p>
          <a:p>
            <a:r>
              <a:rPr lang="ru-RU" dirty="0">
                <a:latin typeface="Times New Roman" panose="02020603050405020304" pitchFamily="18" charset="0"/>
                <a:cs typeface="Times New Roman" panose="02020603050405020304" pitchFamily="18" charset="0"/>
              </a:rPr>
              <a:t>• Умение организовать работу детей;</a:t>
            </a:r>
          </a:p>
          <a:p>
            <a:r>
              <a:rPr lang="ru-RU" dirty="0">
                <a:latin typeface="Times New Roman" panose="02020603050405020304" pitchFamily="18" charset="0"/>
                <a:cs typeface="Times New Roman" panose="02020603050405020304" pitchFamily="18" charset="0"/>
              </a:rPr>
              <a:t>• Поведение педагога на занятии (эмоциональность, особенности общения и др.);</a:t>
            </a:r>
          </a:p>
          <a:p>
            <a:r>
              <a:rPr lang="ru-RU" dirty="0">
                <a:latin typeface="Times New Roman" panose="02020603050405020304" pitchFamily="18" charset="0"/>
                <a:cs typeface="Times New Roman" panose="02020603050405020304" pitchFamily="18" charset="0"/>
              </a:rPr>
              <a:t>• Роль педагога в создании микроклимата.</a:t>
            </a:r>
          </a:p>
          <a:p>
            <a:r>
              <a:rPr lang="ru-RU" b="1" dirty="0">
                <a:latin typeface="Times New Roman" panose="02020603050405020304" pitchFamily="18" charset="0"/>
                <a:cs typeface="Times New Roman" panose="02020603050405020304" pitchFamily="18" charset="0"/>
              </a:rPr>
              <a:t>9. Система работы </a:t>
            </a:r>
            <a:r>
              <a:rPr lang="ru-RU" b="1" dirty="0" smtClean="0">
                <a:latin typeface="Times New Roman" panose="02020603050405020304" pitchFamily="18" charset="0"/>
                <a:cs typeface="Times New Roman" panose="02020603050405020304" pitchFamily="18" charset="0"/>
              </a:rPr>
              <a:t>обучающихся</a:t>
            </a:r>
            <a:r>
              <a:rPr lang="ru-RU" b="1"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Организованность, активность;</a:t>
            </a:r>
          </a:p>
          <a:p>
            <a:r>
              <a:rPr lang="ru-RU" dirty="0">
                <a:latin typeface="Times New Roman" panose="02020603050405020304" pitchFamily="18" charset="0"/>
                <a:cs typeface="Times New Roman" panose="02020603050405020304" pitchFamily="18" charset="0"/>
              </a:rPr>
              <a:t>• Отношение к педагогу, способность сосредоточиваться на конкретном предмете,</a:t>
            </a:r>
          </a:p>
          <a:p>
            <a:r>
              <a:rPr lang="ru-RU" dirty="0">
                <a:latin typeface="Times New Roman" panose="02020603050405020304" pitchFamily="18" charset="0"/>
                <a:cs typeface="Times New Roman" panose="02020603050405020304" pitchFamily="18" charset="0"/>
              </a:rPr>
              <a:t>• Уровень усвоения знаний и умений,</a:t>
            </a:r>
          </a:p>
          <a:p>
            <a:r>
              <a:rPr lang="ru-RU" dirty="0">
                <a:latin typeface="Times New Roman" panose="02020603050405020304" pitchFamily="18" charset="0"/>
                <a:cs typeface="Times New Roman" panose="02020603050405020304" pitchFamily="18" charset="0"/>
              </a:rPr>
              <a:t>умение творчески применять знания и умения.</a:t>
            </a:r>
          </a:p>
          <a:p>
            <a:r>
              <a:rPr lang="ru-RU" b="1" dirty="0">
                <a:latin typeface="Times New Roman" panose="02020603050405020304" pitchFamily="18" charset="0"/>
                <a:cs typeface="Times New Roman" panose="02020603050405020304" pitchFamily="18" charset="0"/>
              </a:rPr>
              <a:t>10. Общие результаты учебного занятия</a:t>
            </a:r>
          </a:p>
          <a:p>
            <a:r>
              <a:rPr lang="ru-RU" dirty="0">
                <a:latin typeface="Times New Roman" panose="02020603050405020304" pitchFamily="18" charset="0"/>
                <a:cs typeface="Times New Roman" panose="02020603050405020304" pitchFamily="18" charset="0"/>
              </a:rPr>
              <a:t>Выполнение запланированного объема; • Степень реализации цели занятия; • Общая оценка результатов и эффективности занятия; • Рекомендации по улучшению качества учебного занятия. </a:t>
            </a:r>
          </a:p>
          <a:p>
            <a:r>
              <a:rPr lang="ru-RU" dirty="0">
                <a:latin typeface="Times New Roman" panose="02020603050405020304" pitchFamily="18" charset="0"/>
                <a:cs typeface="Times New Roman" panose="02020603050405020304" pitchFamily="18" charset="0"/>
              </a:rPr>
              <a:t>Дата проведения занятия_______________ Подпись педагога__</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65472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FF0000"/>
                </a:solidFill>
              </a:rPr>
              <a:t>Критерии оценивания открытого занятия на 2-м этапе</a:t>
            </a:r>
            <a:endParaRPr lang="ru-RU" dirty="0">
              <a:solidFill>
                <a:srgbClr val="FF0000"/>
              </a:solidFill>
            </a:endParaRPr>
          </a:p>
        </p:txBody>
      </p:sp>
      <p:sp>
        <p:nvSpPr>
          <p:cNvPr id="3" name="Объект 2"/>
          <p:cNvSpPr>
            <a:spLocks noGrp="1"/>
          </p:cNvSpPr>
          <p:nvPr>
            <p:ph sz="quarter" idx="1"/>
          </p:nvPr>
        </p:nvSpPr>
        <p:spPr/>
        <p:txBody>
          <a:bodyPr/>
          <a:lstStyle/>
          <a:p>
            <a:endParaRPr lang="ru-RU" dirty="0" smtClean="0"/>
          </a:p>
          <a:p>
            <a:r>
              <a:rPr lang="ru-RU" dirty="0" smtClean="0"/>
              <a:t>На первую категорию- 5 критериев</a:t>
            </a:r>
          </a:p>
          <a:p>
            <a:endParaRPr lang="ru-RU" dirty="0" smtClean="0"/>
          </a:p>
          <a:p>
            <a:r>
              <a:rPr lang="ru-RU" dirty="0" smtClean="0"/>
              <a:t>На высшую категорию – 7 критериев</a:t>
            </a:r>
          </a:p>
          <a:p>
            <a:pPr marL="0" indent="0">
              <a:buNone/>
            </a:pPr>
            <a:endParaRPr lang="ru-RU" dirty="0" smtClean="0"/>
          </a:p>
          <a:p>
            <a:r>
              <a:rPr lang="ru-RU" dirty="0" smtClean="0"/>
              <a:t>Ссылки на экспертные листы:</a:t>
            </a:r>
          </a:p>
          <a:p>
            <a:pPr marL="0" indent="0">
              <a:buNone/>
            </a:pPr>
            <a:r>
              <a:rPr lang="ru-RU" dirty="0" smtClean="0">
                <a:hlinkClick r:id="rId2"/>
              </a:rPr>
              <a:t> </a:t>
            </a:r>
            <a:r>
              <a:rPr lang="en-US" dirty="0" smtClean="0">
                <a:hlinkClick r:id="rId2"/>
              </a:rPr>
              <a:t>https</a:t>
            </a:r>
            <a:r>
              <a:rPr lang="en-US" dirty="0">
                <a:hlinkClick r:id="rId2"/>
              </a:rPr>
              <a:t>://ipktuva.ru/?</a:t>
            </a:r>
            <a:r>
              <a:rPr lang="en-US" dirty="0" smtClean="0">
                <a:hlinkClick r:id="rId2"/>
              </a:rPr>
              <a:t>q=node/464</a:t>
            </a:r>
            <a:endParaRPr lang="ru-RU" dirty="0" smtClean="0"/>
          </a:p>
          <a:p>
            <a:pPr marL="0" indent="0">
              <a:buNone/>
            </a:pPr>
            <a:endParaRPr lang="ru-RU" dirty="0" smtClean="0"/>
          </a:p>
          <a:p>
            <a:endParaRPr lang="ru-RU" dirty="0"/>
          </a:p>
        </p:txBody>
      </p:sp>
    </p:spTree>
    <p:extLst>
      <p:ext uri="{BB962C8B-B14F-4D97-AF65-F5344CB8AC3E}">
        <p14:creationId xmlns:p14="http://schemas.microsoft.com/office/powerpoint/2010/main" val="4058692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r>
              <a:rPr lang="ru-RU" sz="3600" dirty="0">
                <a:solidFill>
                  <a:srgbClr val="C00000"/>
                </a:solidFill>
                <a:latin typeface="Times New Roman"/>
                <a:ea typeface="Times New Roman"/>
                <a:cs typeface="Times New Roman"/>
              </a:rPr>
              <a:t>Решение аттестационной комиссии</a:t>
            </a:r>
            <a:r>
              <a:rPr lang="ru-RU" sz="3600" dirty="0">
                <a:solidFill>
                  <a:srgbClr val="C00000"/>
                </a:solidFill>
                <a:latin typeface="Calibri"/>
                <a:ea typeface="Calibri"/>
                <a:cs typeface="Times New Roman"/>
              </a:rPr>
              <a:t/>
            </a:r>
            <a:br>
              <a:rPr lang="ru-RU" sz="3600" dirty="0">
                <a:solidFill>
                  <a:srgbClr val="C00000"/>
                </a:solidFill>
                <a:latin typeface="Calibri"/>
                <a:ea typeface="Calibri"/>
                <a:cs typeface="Times New Roman"/>
              </a:rPr>
            </a:br>
            <a:endParaRPr lang="ru-RU" sz="3600" dirty="0">
              <a:solidFill>
                <a:srgbClr val="C00000"/>
              </a:solidFill>
            </a:endParaRPr>
          </a:p>
        </p:txBody>
      </p:sp>
      <p:sp>
        <p:nvSpPr>
          <p:cNvPr id="2" name="Объект 1"/>
          <p:cNvSpPr>
            <a:spLocks noGrp="1"/>
          </p:cNvSpPr>
          <p:nvPr>
            <p:ph sz="quarter" idx="1"/>
          </p:nvPr>
        </p:nvSpPr>
        <p:spPr/>
        <p:txBody>
          <a:bodyPr>
            <a:normAutofit lnSpcReduction="10000"/>
          </a:bodyPr>
          <a:lstStyle/>
          <a:p>
            <a:pPr algn="just">
              <a:lnSpc>
                <a:spcPct val="115000"/>
              </a:lnSpc>
              <a:spcAft>
                <a:spcPts val="1000"/>
              </a:spcAft>
            </a:pPr>
            <a:r>
              <a:rPr lang="ru-RU" sz="2800" dirty="0" smtClean="0">
                <a:solidFill>
                  <a:srgbClr val="1A1A1A"/>
                </a:solidFill>
                <a:latin typeface="Times New Roman"/>
                <a:ea typeface="Times New Roman"/>
                <a:cs typeface="Times New Roman"/>
              </a:rPr>
              <a:t>По </a:t>
            </a:r>
            <a:r>
              <a:rPr lang="ru-RU" sz="2800" dirty="0">
                <a:solidFill>
                  <a:srgbClr val="1A1A1A"/>
                </a:solidFill>
                <a:latin typeface="Times New Roman"/>
                <a:ea typeface="Times New Roman"/>
                <a:cs typeface="Times New Roman"/>
              </a:rPr>
              <a:t>результатам аттестации аттестационная комиссия принимает одно из следующих решений:</a:t>
            </a:r>
            <a:endParaRPr lang="ru-RU" sz="2000" dirty="0">
              <a:latin typeface="Calibri"/>
              <a:ea typeface="Calibri"/>
              <a:cs typeface="Times New Roman"/>
            </a:endParaRPr>
          </a:p>
          <a:p>
            <a:pPr marL="342900" lvl="0" indent="-342900" algn="just">
              <a:lnSpc>
                <a:spcPct val="115000"/>
              </a:lnSpc>
              <a:buFont typeface="Symbol"/>
              <a:buChar char=""/>
            </a:pPr>
            <a:r>
              <a:rPr lang="ru-RU" sz="2800" b="1" dirty="0">
                <a:solidFill>
                  <a:srgbClr val="1A1A1A"/>
                </a:solidFill>
                <a:latin typeface="Times New Roman"/>
                <a:ea typeface="Times New Roman"/>
                <a:cs typeface="Times New Roman"/>
              </a:rPr>
              <a:t>установить</a:t>
            </a:r>
            <a:r>
              <a:rPr lang="ru-RU" sz="2800" dirty="0">
                <a:solidFill>
                  <a:srgbClr val="1A1A1A"/>
                </a:solidFill>
                <a:latin typeface="Times New Roman"/>
                <a:ea typeface="Times New Roman"/>
                <a:cs typeface="Times New Roman"/>
              </a:rPr>
              <a:t> первую квалификационную категорию, высшую квалификационную категорию; </a:t>
            </a:r>
            <a:endParaRPr lang="ru-RU" sz="2000" dirty="0">
              <a:latin typeface="Calibri"/>
              <a:ea typeface="Calibri"/>
              <a:cs typeface="Times New Roman"/>
            </a:endParaRPr>
          </a:p>
          <a:p>
            <a:pPr marL="342900" lvl="0" indent="-342900" algn="just">
              <a:lnSpc>
                <a:spcPct val="115000"/>
              </a:lnSpc>
              <a:spcAft>
                <a:spcPts val="1000"/>
              </a:spcAft>
              <a:buFont typeface="Symbol"/>
              <a:buChar char=""/>
            </a:pPr>
            <a:r>
              <a:rPr lang="ru-RU" sz="2800" b="1" dirty="0">
                <a:solidFill>
                  <a:srgbClr val="1A1A1A"/>
                </a:solidFill>
                <a:latin typeface="Times New Roman"/>
                <a:ea typeface="Times New Roman"/>
                <a:cs typeface="Times New Roman"/>
              </a:rPr>
              <a:t>отказать</a:t>
            </a:r>
            <a:r>
              <a:rPr lang="ru-RU" sz="2800" dirty="0">
                <a:solidFill>
                  <a:srgbClr val="1A1A1A"/>
                </a:solidFill>
                <a:latin typeface="Times New Roman"/>
                <a:ea typeface="Times New Roman"/>
                <a:cs typeface="Times New Roman"/>
              </a:rPr>
              <a:t> в установлении первой квалификационной категории, высшей квалификационной категории.</a:t>
            </a:r>
            <a:endParaRPr lang="ru-RU" sz="2000" dirty="0">
              <a:latin typeface="Calibri"/>
              <a:ea typeface="Calibri"/>
              <a:cs typeface="Times New Roman"/>
            </a:endParaRPr>
          </a:p>
          <a:p>
            <a:endParaRPr lang="ru-RU" dirty="0"/>
          </a:p>
        </p:txBody>
      </p:sp>
    </p:spTree>
    <p:extLst>
      <p:ext uri="{BB962C8B-B14F-4D97-AF65-F5344CB8AC3E}">
        <p14:creationId xmlns:p14="http://schemas.microsoft.com/office/powerpoint/2010/main" val="33055300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1484785"/>
            <a:ext cx="7416824" cy="4247317"/>
          </a:xfrm>
          <a:prstGeom prst="rect">
            <a:avLst/>
          </a:prstGeom>
          <a:noFill/>
        </p:spPr>
        <p:txBody>
          <a:bodyPr wrap="square" lIns="91440" tIns="45720" rIns="91440" bIns="45720">
            <a:spAutoFit/>
          </a:bodyPr>
          <a:lstStyle/>
          <a:p>
            <a:pPr algn="ctr"/>
            <a:r>
              <a:rPr lang="ru-RU" sz="5400" b="1" dirty="0" smtClean="0">
                <a:ln w="1905"/>
                <a:solidFill>
                  <a:srgbClr val="C00000"/>
                </a:solidFill>
                <a:effectLst>
                  <a:innerShdw blurRad="69850" dist="43180" dir="5400000">
                    <a:srgbClr val="000000">
                      <a:alpha val="65000"/>
                    </a:srgbClr>
                  </a:innerShdw>
                </a:effectLst>
              </a:rPr>
              <a:t>Спасибо за внимание!</a:t>
            </a:r>
          </a:p>
          <a:p>
            <a:pPr algn="ctr"/>
            <a:r>
              <a:rPr lang="ru-RU" sz="5400" b="1" dirty="0" smtClean="0">
                <a:ln w="1905"/>
                <a:solidFill>
                  <a:srgbClr val="0070C0"/>
                </a:solidFill>
                <a:effectLst>
                  <a:innerShdw blurRad="69850" dist="43180" dir="5400000">
                    <a:srgbClr val="000000">
                      <a:alpha val="65000"/>
                    </a:srgbClr>
                  </a:innerShdw>
                </a:effectLst>
              </a:rPr>
              <a:t>Успешного прохождения аттестации!</a:t>
            </a:r>
            <a:endParaRPr lang="ru-RU" sz="5400" b="1" dirty="0">
              <a:ln w="1905"/>
              <a:solidFill>
                <a:srgbClr val="0070C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124342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670825764_3-42"/>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1287463"/>
            <a:ext cx="9144000" cy="4283075"/>
          </a:xfrm>
          <a:prstGeom prst="rect">
            <a:avLst/>
          </a:prstGeom>
          <a:noFill/>
          <a:ln>
            <a:noFill/>
          </a:ln>
        </p:spPr>
      </p:pic>
      <p:sp>
        <p:nvSpPr>
          <p:cNvPr id="5" name="Заголовок 4"/>
          <p:cNvSpPr>
            <a:spLocks noGrp="1"/>
          </p:cNvSpPr>
          <p:nvPr>
            <p:ph type="title"/>
          </p:nvPr>
        </p:nvSpPr>
        <p:spPr>
          <a:xfrm>
            <a:off x="251520" y="274638"/>
            <a:ext cx="8435280" cy="1143000"/>
          </a:xfrm>
        </p:spPr>
        <p:txBody>
          <a:bodyPr>
            <a:noAutofit/>
          </a:bodyPr>
          <a:lstStyle/>
          <a:p>
            <a:r>
              <a:rPr lang="ru-RU" sz="2800" b="1" dirty="0" smtClean="0">
                <a:solidFill>
                  <a:srgbClr val="C00000"/>
                </a:solidFill>
                <a:latin typeface="Times New Roman" panose="02020603050405020304" pitchFamily="18" charset="0"/>
                <a:cs typeface="Times New Roman" panose="02020603050405020304" pitchFamily="18" charset="0"/>
              </a:rPr>
              <a:t>Цели и задачи аттестации педагогических работников </a:t>
            </a:r>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1"/>
          </p:nvPr>
        </p:nvSpPr>
        <p:spPr/>
        <p:txBody>
          <a:bodyPr>
            <a:normAutofit/>
          </a:bodyPr>
          <a:lstStyle/>
          <a:p>
            <a:endParaRPr lang="ru-RU" dirty="0">
              <a:solidFill>
                <a:srgbClr val="002060"/>
              </a:solidFill>
            </a:endParaRPr>
          </a:p>
          <a:p>
            <a:endParaRPr lang="ru-RU" dirty="0"/>
          </a:p>
        </p:txBody>
      </p:sp>
      <p:sp>
        <p:nvSpPr>
          <p:cNvPr id="3" name="Прямоугольник 2"/>
          <p:cNvSpPr/>
          <p:nvPr/>
        </p:nvSpPr>
        <p:spPr>
          <a:xfrm>
            <a:off x="107504" y="1196751"/>
            <a:ext cx="8856984" cy="5511765"/>
          </a:xfrm>
          <a:prstGeom prst="rect">
            <a:avLst/>
          </a:prstGeom>
        </p:spPr>
        <p:txBody>
          <a:bodyPr wrap="square">
            <a:spAutoFit/>
          </a:bodyPr>
          <a:lstStyle/>
          <a:p>
            <a:pPr>
              <a:lnSpc>
                <a:spcPct val="115000"/>
              </a:lnSpc>
              <a:spcAft>
                <a:spcPts val="1000"/>
              </a:spcAft>
            </a:pPr>
            <a:r>
              <a:rPr lang="ru-RU" dirty="0">
                <a:latin typeface="Times New Roman"/>
                <a:ea typeface="Calibri"/>
                <a:cs typeface="Times New Roman"/>
              </a:rPr>
              <a:t>а) стимулирование целенаправленного, непрерывного повышения уровня квалификации педагогических работников, их методологической культуры, профессионального, личностного и карьерного роста; </a:t>
            </a:r>
            <a:endParaRPr lang="ru-RU" dirty="0" smtClean="0">
              <a:latin typeface="Times New Roman"/>
              <a:ea typeface="Calibri"/>
              <a:cs typeface="Times New Roman"/>
            </a:endParaRPr>
          </a:p>
          <a:p>
            <a:pPr>
              <a:lnSpc>
                <a:spcPct val="115000"/>
              </a:lnSpc>
              <a:spcAft>
                <a:spcPts val="1000"/>
              </a:spcAft>
            </a:pPr>
            <a:r>
              <a:rPr lang="ru-RU" dirty="0" smtClean="0">
                <a:latin typeface="Times New Roman"/>
                <a:ea typeface="Calibri"/>
                <a:cs typeface="Times New Roman"/>
              </a:rPr>
              <a:t>б</a:t>
            </a:r>
            <a:r>
              <a:rPr lang="ru-RU" dirty="0">
                <a:latin typeface="Times New Roman"/>
                <a:ea typeface="Calibri"/>
                <a:cs typeface="Times New Roman"/>
              </a:rPr>
              <a:t>) определение необходимости дополнительного профессионального образования педагогических работников</a:t>
            </a:r>
            <a:r>
              <a:rPr lang="ru-RU" dirty="0" smtClean="0">
                <a:latin typeface="Times New Roman"/>
                <a:ea typeface="Calibri"/>
                <a:cs typeface="Times New Roman"/>
              </a:rPr>
              <a:t>;</a:t>
            </a:r>
          </a:p>
          <a:p>
            <a:pPr>
              <a:lnSpc>
                <a:spcPct val="115000"/>
              </a:lnSpc>
              <a:spcAft>
                <a:spcPts val="1000"/>
              </a:spcAft>
            </a:pPr>
            <a:r>
              <a:rPr lang="ru-RU" dirty="0" smtClean="0">
                <a:latin typeface="Times New Roman"/>
                <a:ea typeface="Calibri"/>
                <a:cs typeface="Times New Roman"/>
              </a:rPr>
              <a:t> </a:t>
            </a:r>
            <a:r>
              <a:rPr lang="ru-RU" dirty="0">
                <a:latin typeface="Times New Roman"/>
                <a:ea typeface="Calibri"/>
                <a:cs typeface="Times New Roman"/>
              </a:rPr>
              <a:t>в) повышение эффективности и качества педагогической деятельности</a:t>
            </a:r>
            <a:r>
              <a:rPr lang="ru-RU" dirty="0" smtClean="0">
                <a:latin typeface="Times New Roman"/>
                <a:ea typeface="Calibri"/>
                <a:cs typeface="Times New Roman"/>
              </a:rPr>
              <a:t>;</a:t>
            </a:r>
          </a:p>
          <a:p>
            <a:pPr>
              <a:lnSpc>
                <a:spcPct val="115000"/>
              </a:lnSpc>
              <a:spcAft>
                <a:spcPts val="1000"/>
              </a:spcAft>
            </a:pPr>
            <a:r>
              <a:rPr lang="ru-RU" dirty="0" smtClean="0">
                <a:latin typeface="Times New Roman"/>
                <a:ea typeface="Calibri"/>
                <a:cs typeface="Times New Roman"/>
              </a:rPr>
              <a:t> </a:t>
            </a:r>
            <a:r>
              <a:rPr lang="ru-RU" dirty="0">
                <a:latin typeface="Times New Roman"/>
                <a:ea typeface="Calibri"/>
                <a:cs typeface="Times New Roman"/>
              </a:rPr>
              <a:t>г) выявление перспектив использования потенциальных возможностей педагогических работников, в том числе в целях организации (осуществления) методической помощи (поддержки) и наставнической деятельности в образовательной организации; </a:t>
            </a:r>
            <a:endParaRPr lang="ru-RU" dirty="0" smtClean="0">
              <a:latin typeface="Times New Roman"/>
              <a:ea typeface="Calibri"/>
              <a:cs typeface="Times New Roman"/>
            </a:endParaRPr>
          </a:p>
          <a:p>
            <a:pPr>
              <a:lnSpc>
                <a:spcPct val="115000"/>
              </a:lnSpc>
              <a:spcAft>
                <a:spcPts val="1000"/>
              </a:spcAft>
            </a:pPr>
            <a:r>
              <a:rPr lang="ru-RU" dirty="0" smtClean="0">
                <a:latin typeface="Times New Roman"/>
                <a:ea typeface="Calibri"/>
                <a:cs typeface="Times New Roman"/>
              </a:rPr>
              <a:t>д</a:t>
            </a:r>
            <a:r>
              <a:rPr lang="ru-RU" dirty="0">
                <a:latin typeface="Times New Roman"/>
                <a:ea typeface="Calibri"/>
                <a:cs typeface="Times New Roman"/>
              </a:rPr>
              <a:t>) учет 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организаций</a:t>
            </a:r>
            <a:r>
              <a:rPr lang="ru-RU" dirty="0" smtClean="0">
                <a:latin typeface="Times New Roman"/>
                <a:ea typeface="Calibri"/>
                <a:cs typeface="Times New Roman"/>
              </a:rPr>
              <a:t>;</a:t>
            </a:r>
          </a:p>
          <a:p>
            <a:pPr>
              <a:lnSpc>
                <a:spcPct val="115000"/>
              </a:lnSpc>
              <a:spcAft>
                <a:spcPts val="1000"/>
              </a:spcAft>
            </a:pPr>
            <a:r>
              <a:rPr lang="ru-RU" dirty="0" smtClean="0">
                <a:latin typeface="Times New Roman"/>
                <a:ea typeface="Calibri"/>
                <a:cs typeface="Times New Roman"/>
              </a:rPr>
              <a:t> </a:t>
            </a:r>
            <a:r>
              <a:rPr lang="ru-RU" dirty="0">
                <a:latin typeface="Times New Roman"/>
                <a:ea typeface="Calibri"/>
                <a:cs typeface="Times New Roman"/>
              </a:rPr>
              <a:t>е) обеспечение дифференциации оплаты труда педагогических работников с учетом установленных квалификационных категорий, (педагогической) работы либо дополнительной </a:t>
            </a:r>
            <a:r>
              <a:rPr lang="ru-RU" dirty="0" smtClean="0">
                <a:latin typeface="Times New Roman"/>
                <a:ea typeface="Calibri"/>
                <a:cs typeface="Times New Roman"/>
              </a:rPr>
              <a:t>работы, </a:t>
            </a:r>
            <a:r>
              <a:rPr lang="ru-RU" dirty="0">
                <a:latin typeface="Times New Roman"/>
                <a:ea typeface="Calibri"/>
                <a:cs typeface="Times New Roman"/>
              </a:rPr>
              <a:t>объема их преподавательской </a:t>
            </a:r>
            <a:r>
              <a:rPr lang="ru-RU" dirty="0" smtClean="0">
                <a:latin typeface="Times New Roman"/>
                <a:ea typeface="Calibri"/>
                <a:cs typeface="Times New Roman"/>
              </a:rPr>
              <a:t>работы.</a:t>
            </a:r>
            <a:endParaRPr lang="ru-RU" sz="1600" dirty="0">
              <a:ea typeface="Calibri"/>
              <a:cs typeface="Times New Roman"/>
            </a:endParaRPr>
          </a:p>
        </p:txBody>
      </p:sp>
    </p:spTree>
    <p:extLst>
      <p:ext uri="{BB962C8B-B14F-4D97-AF65-F5344CB8AC3E}">
        <p14:creationId xmlns:p14="http://schemas.microsoft.com/office/powerpoint/2010/main" val="291007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dirty="0" smtClean="0">
                <a:solidFill>
                  <a:srgbClr val="FF0000"/>
                </a:solidFill>
              </a:rPr>
              <a:t>3 направления </a:t>
            </a:r>
            <a:endParaRPr lang="ru-RU" dirty="0">
              <a:solidFill>
                <a:srgbClr val="FF0000"/>
              </a:solidFill>
            </a:endParaRPr>
          </a:p>
        </p:txBody>
      </p:sp>
      <p:sp>
        <p:nvSpPr>
          <p:cNvPr id="2" name="Объект 1"/>
          <p:cNvSpPr>
            <a:spLocks noGrp="1"/>
          </p:cNvSpPr>
          <p:nvPr>
            <p:ph sz="quarter" idx="1"/>
          </p:nvPr>
        </p:nvSpPr>
        <p:spPr/>
        <p:txBody>
          <a:bodyPr>
            <a:normAutofit fontScale="77500" lnSpcReduction="20000"/>
          </a:bodyPr>
          <a:lstStyle/>
          <a:p>
            <a:pPr algn="just">
              <a:lnSpc>
                <a:spcPct val="115000"/>
              </a:lnSpc>
              <a:spcAft>
                <a:spcPts val="1000"/>
              </a:spcAft>
            </a:pPr>
            <a:r>
              <a:rPr lang="ru-RU" sz="3600" b="1" dirty="0">
                <a:latin typeface="Times New Roman"/>
                <a:ea typeface="Calibri"/>
              </a:rPr>
              <a:t>Аттестация на </a:t>
            </a:r>
            <a:r>
              <a:rPr lang="ru-RU" sz="3600" b="1" dirty="0" smtClean="0">
                <a:latin typeface="Times New Roman"/>
                <a:ea typeface="Calibri"/>
              </a:rPr>
              <a:t>соответствие занимаемой должности</a:t>
            </a:r>
            <a:r>
              <a:rPr lang="ru-RU" sz="3600" b="1" dirty="0" smtClean="0">
                <a:latin typeface="Calibri"/>
                <a:ea typeface="Calibri"/>
                <a:cs typeface="Times New Roman"/>
              </a:rPr>
              <a:t> </a:t>
            </a:r>
          </a:p>
          <a:p>
            <a:pPr algn="just">
              <a:lnSpc>
                <a:spcPct val="115000"/>
              </a:lnSpc>
              <a:spcAft>
                <a:spcPts val="1000"/>
              </a:spcAft>
            </a:pPr>
            <a:endParaRPr lang="ru-RU" sz="3600" b="1" dirty="0" smtClean="0">
              <a:latin typeface="Calibri"/>
              <a:ea typeface="Calibri"/>
              <a:cs typeface="Times New Roman"/>
            </a:endParaRPr>
          </a:p>
          <a:p>
            <a:pPr algn="just">
              <a:lnSpc>
                <a:spcPct val="115000"/>
              </a:lnSpc>
              <a:spcAft>
                <a:spcPts val="1000"/>
              </a:spcAft>
            </a:pPr>
            <a:r>
              <a:rPr lang="ru-RU" sz="3600" b="1" dirty="0" smtClean="0">
                <a:latin typeface="Times New Roman"/>
                <a:ea typeface="Calibri"/>
                <a:cs typeface="Times New Roman"/>
              </a:rPr>
              <a:t>Аттестация </a:t>
            </a:r>
            <a:r>
              <a:rPr lang="ru-RU" sz="3600" b="1" dirty="0">
                <a:latin typeface="Times New Roman"/>
                <a:ea typeface="Calibri"/>
                <a:cs typeface="Times New Roman"/>
              </a:rPr>
              <a:t>на установление </a:t>
            </a:r>
            <a:r>
              <a:rPr lang="ru-RU" sz="3600" b="1" dirty="0" smtClean="0">
                <a:latin typeface="Times New Roman"/>
                <a:ea typeface="Calibri"/>
                <a:cs typeface="Times New Roman"/>
              </a:rPr>
              <a:t>первой </a:t>
            </a:r>
            <a:r>
              <a:rPr lang="ru-RU" sz="3600" b="1" dirty="0">
                <a:latin typeface="Times New Roman"/>
                <a:ea typeface="Calibri"/>
                <a:cs typeface="Times New Roman"/>
              </a:rPr>
              <a:t>и высшей квалификационных </a:t>
            </a:r>
            <a:r>
              <a:rPr lang="ru-RU" sz="3600" b="1" dirty="0" smtClean="0">
                <a:latin typeface="Times New Roman"/>
                <a:ea typeface="Calibri"/>
                <a:cs typeface="Times New Roman"/>
              </a:rPr>
              <a:t>категорий</a:t>
            </a:r>
          </a:p>
          <a:p>
            <a:pPr algn="just">
              <a:lnSpc>
                <a:spcPct val="115000"/>
              </a:lnSpc>
              <a:spcAft>
                <a:spcPts val="1000"/>
              </a:spcAft>
            </a:pPr>
            <a:endParaRPr lang="ru-RU" sz="3600" b="1" dirty="0">
              <a:latin typeface="Calibri"/>
              <a:ea typeface="Calibri"/>
              <a:cs typeface="Times New Roman"/>
            </a:endParaRPr>
          </a:p>
          <a:p>
            <a:pPr algn="just">
              <a:lnSpc>
                <a:spcPct val="115000"/>
              </a:lnSpc>
              <a:spcAft>
                <a:spcPts val="1000"/>
              </a:spcAft>
            </a:pPr>
            <a:r>
              <a:rPr lang="ru-RU" sz="3600" b="1" dirty="0">
                <a:latin typeface="Times New Roman"/>
                <a:ea typeface="Calibri"/>
                <a:cs typeface="Times New Roman"/>
              </a:rPr>
              <a:t>Аттестация «педагог-методист» или «педагог-наставник»</a:t>
            </a:r>
            <a:r>
              <a:rPr lang="ru-RU" sz="3600" b="1" dirty="0">
                <a:latin typeface="Calibri"/>
                <a:ea typeface="Calibri"/>
                <a:cs typeface="Times New Roman"/>
              </a:rPr>
              <a:t> </a:t>
            </a:r>
          </a:p>
          <a:p>
            <a:endParaRPr lang="ru-RU" dirty="0"/>
          </a:p>
        </p:txBody>
      </p:sp>
    </p:spTree>
    <p:extLst>
      <p:ext uri="{BB962C8B-B14F-4D97-AF65-F5344CB8AC3E}">
        <p14:creationId xmlns:p14="http://schemas.microsoft.com/office/powerpoint/2010/main" val="189441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pPr marL="0" marR="0" indent="0" algn="ctr">
              <a:lnSpc>
                <a:spcPct val="150000"/>
              </a:lnSpc>
              <a:spcBef>
                <a:spcPts val="0"/>
              </a:spcBef>
              <a:spcAft>
                <a:spcPts val="0"/>
              </a:spcAft>
            </a:pPr>
            <a:r>
              <a:rPr lang="ru-RU" sz="2800" i="1" kern="1400" dirty="0">
                <a:solidFill>
                  <a:srgbClr val="FF0000"/>
                </a:solidFill>
                <a:effectLst/>
                <a:latin typeface="Times New Roman"/>
              </a:rPr>
              <a:t>Требования на</a:t>
            </a:r>
            <a:br>
              <a:rPr lang="ru-RU" sz="2800" i="1" kern="1400" dirty="0">
                <a:solidFill>
                  <a:srgbClr val="FF0000"/>
                </a:solidFill>
                <a:effectLst/>
                <a:latin typeface="Times New Roman"/>
              </a:rPr>
            </a:br>
            <a:r>
              <a:rPr lang="ru-RU" sz="2800" i="1" kern="1400" dirty="0" smtClean="0">
                <a:solidFill>
                  <a:srgbClr val="FF0000"/>
                </a:solidFill>
                <a:effectLst/>
                <a:latin typeface="Times New Roman"/>
              </a:rPr>
              <a:t>первую </a:t>
            </a:r>
            <a:r>
              <a:rPr lang="ru-RU" sz="2800" i="1" kern="1400" dirty="0">
                <a:solidFill>
                  <a:srgbClr val="FF0000"/>
                </a:solidFill>
                <a:effectLst/>
                <a:latin typeface="Times New Roman"/>
              </a:rPr>
              <a:t>квалификационную категорию</a:t>
            </a:r>
            <a:r>
              <a:rPr lang="ru-RU" sz="2800" i="1" kern="1400" dirty="0" smtClean="0">
                <a:solidFill>
                  <a:srgbClr val="FF0000"/>
                </a:solidFill>
                <a:effectLst/>
                <a:latin typeface="Times New Roman"/>
              </a:rPr>
              <a:t>:</a:t>
            </a:r>
            <a:endParaRPr lang="ru-RU" sz="2800" dirty="0">
              <a:solidFill>
                <a:srgbClr val="FF0000"/>
              </a:solidFill>
            </a:endParaRPr>
          </a:p>
        </p:txBody>
      </p:sp>
      <p:sp>
        <p:nvSpPr>
          <p:cNvPr id="2" name="Объект 1"/>
          <p:cNvSpPr>
            <a:spLocks noGrp="1"/>
          </p:cNvSpPr>
          <p:nvPr>
            <p:ph sz="quarter" idx="1"/>
          </p:nvPr>
        </p:nvSpPr>
        <p:spPr/>
        <p:txBody>
          <a:bodyPr>
            <a:normAutofit fontScale="92500" lnSpcReduction="10000"/>
          </a:bodyPr>
          <a:lstStyle/>
          <a:p>
            <a:pPr marL="0" indent="173609" algn="just">
              <a:lnSpc>
                <a:spcPct val="125000"/>
              </a:lnSpc>
              <a:spcBef>
                <a:spcPts val="0"/>
              </a:spcBef>
            </a:pPr>
            <a:r>
              <a:rPr lang="ru-RU" sz="1800" dirty="0">
                <a:latin typeface="Times New Roman" panose="02020603050405020304" pitchFamily="18" charset="0"/>
                <a:cs typeface="Times New Roman" panose="02020603050405020304" pitchFamily="18" charset="0"/>
              </a:rPr>
              <a:t>стабильных положительных результатов освоения обучающимися образовательных программ, в том числе в области искусств, физической культуры и спорта</a:t>
            </a:r>
            <a:r>
              <a:rPr lang="ru-RU" sz="1800" dirty="0" smtClean="0">
                <a:latin typeface="Times New Roman" panose="02020603050405020304" pitchFamily="18" charset="0"/>
                <a:cs typeface="Times New Roman" panose="02020603050405020304" pitchFamily="18" charset="0"/>
              </a:rPr>
              <a:t>,</a:t>
            </a:r>
          </a:p>
          <a:p>
            <a:pPr marL="0" indent="173609" algn="just">
              <a:lnSpc>
                <a:spcPct val="125000"/>
              </a:lnSpc>
              <a:spcBef>
                <a:spcPts val="0"/>
              </a:spcBef>
            </a:pP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по итогам мониторингов и иных форм контроля, проводимых организацией; </a:t>
            </a:r>
            <a:endParaRPr lang="ru-RU" sz="1800" dirty="0" smtClean="0">
              <a:latin typeface="Times New Roman" panose="02020603050405020304" pitchFamily="18" charset="0"/>
              <a:cs typeface="Times New Roman" panose="02020603050405020304" pitchFamily="18" charset="0"/>
            </a:endParaRPr>
          </a:p>
          <a:p>
            <a:pPr marL="0" indent="173609" algn="just">
              <a:lnSpc>
                <a:spcPct val="125000"/>
              </a:lnSpc>
              <a:spcBef>
                <a:spcPts val="0"/>
              </a:spcBef>
            </a:pPr>
            <a:r>
              <a:rPr lang="ru-RU" sz="1800" dirty="0" smtClean="0">
                <a:latin typeface="Times New Roman" panose="02020603050405020304" pitchFamily="18" charset="0"/>
                <a:cs typeface="Times New Roman" panose="02020603050405020304" pitchFamily="18" charset="0"/>
              </a:rPr>
              <a:t>стабильных </a:t>
            </a:r>
            <a:r>
              <a:rPr lang="ru-RU" sz="1800" dirty="0">
                <a:latin typeface="Times New Roman" panose="02020603050405020304" pitchFamily="18" charset="0"/>
                <a:cs typeface="Times New Roman" panose="02020603050405020304" pitchFamily="18" charset="0"/>
              </a:rPr>
              <a:t>положительных результатов освоения обучающимися образовательных программ по итогам мониторинга системы образования, проводимого в порядке, установленном Правительством Российской Федерации </a:t>
            </a:r>
            <a:endParaRPr lang="ru-RU" sz="1800" dirty="0" smtClean="0">
              <a:latin typeface="Times New Roman" panose="02020603050405020304" pitchFamily="18" charset="0"/>
              <a:cs typeface="Times New Roman" panose="02020603050405020304" pitchFamily="18" charset="0"/>
            </a:endParaRPr>
          </a:p>
          <a:p>
            <a:pPr marL="0" indent="173609" algn="just">
              <a:lnSpc>
                <a:spcPct val="125000"/>
              </a:lnSpc>
              <a:spcBef>
                <a:spcPts val="0"/>
              </a:spcBef>
            </a:pPr>
            <a:r>
              <a:rPr lang="ru-RU" sz="1800" dirty="0" smtClean="0">
                <a:latin typeface="Times New Roman" panose="02020603050405020304" pitchFamily="18" charset="0"/>
                <a:cs typeface="Times New Roman" panose="02020603050405020304" pitchFamily="18" charset="0"/>
              </a:rPr>
              <a:t>выявления </a:t>
            </a:r>
            <a:r>
              <a:rPr lang="ru-RU" sz="1800" dirty="0">
                <a:latin typeface="Times New Roman" panose="02020603050405020304" pitchFamily="18" charset="0"/>
                <a:cs typeface="Times New Roman" panose="02020603050405020304" pitchFamily="18" charset="0"/>
              </a:rPr>
              <a:t>развития у обучающихся способностей к научной (интеллектуальной), творческой, физкультурно-спортивной деятельности; </a:t>
            </a:r>
            <a:endParaRPr lang="ru-RU" sz="1800" dirty="0" smtClean="0">
              <a:latin typeface="Times New Roman" panose="02020603050405020304" pitchFamily="18" charset="0"/>
              <a:cs typeface="Times New Roman" panose="02020603050405020304" pitchFamily="18" charset="0"/>
            </a:endParaRPr>
          </a:p>
          <a:p>
            <a:pPr marL="0" indent="173609" algn="just">
              <a:lnSpc>
                <a:spcPct val="125000"/>
              </a:lnSpc>
              <a:spcBef>
                <a:spcPts val="0"/>
              </a:spcBef>
            </a:pPr>
            <a:r>
              <a:rPr lang="ru-RU" sz="1800" dirty="0" smtClean="0">
                <a:latin typeface="Times New Roman" panose="02020603050405020304" pitchFamily="18" charset="0"/>
                <a:cs typeface="Times New Roman" panose="02020603050405020304" pitchFamily="18" charset="0"/>
              </a:rPr>
              <a:t>личного </a:t>
            </a:r>
            <a:r>
              <a:rPr lang="ru-RU" sz="1800" dirty="0">
                <a:latin typeface="Times New Roman" panose="02020603050405020304" pitchFamily="18" charset="0"/>
                <a:cs typeface="Times New Roman" panose="02020603050405020304" pitchFamily="18" charset="0"/>
              </a:rPr>
              <a:t>вклада в повышение качества образования, совершенствования методов обучения и воспитания, транслирования в педагогических коллективах опыта практических результатов своей профессиональной деятельности, активного участия в работе методических объединений педагогических работников организации.</a:t>
            </a:r>
            <a:endParaRPr lang="ru-RU" sz="1800" kern="140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4661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marL="0" marR="0" indent="0" algn="ctr">
              <a:lnSpc>
                <a:spcPct val="150000"/>
              </a:lnSpc>
              <a:spcBef>
                <a:spcPts val="0"/>
              </a:spcBef>
              <a:spcAft>
                <a:spcPts val="0"/>
              </a:spcAft>
            </a:pPr>
            <a:r>
              <a:rPr lang="ru-RU" sz="2700" i="1" kern="1400" dirty="0">
                <a:solidFill>
                  <a:srgbClr val="FF0000"/>
                </a:solidFill>
                <a:effectLst/>
                <a:latin typeface="Times New Roman" panose="02020603050405020304" pitchFamily="18" charset="0"/>
                <a:cs typeface="Times New Roman" panose="02020603050405020304" pitchFamily="18" charset="0"/>
              </a:rPr>
              <a:t>Требования на</a:t>
            </a:r>
            <a:br>
              <a:rPr lang="ru-RU" sz="2700" i="1" kern="1400" dirty="0">
                <a:solidFill>
                  <a:srgbClr val="FF0000"/>
                </a:solidFill>
                <a:effectLst/>
                <a:latin typeface="Times New Roman" panose="02020603050405020304" pitchFamily="18" charset="0"/>
                <a:cs typeface="Times New Roman" panose="02020603050405020304" pitchFamily="18" charset="0"/>
              </a:rPr>
            </a:br>
            <a:r>
              <a:rPr lang="ru-RU" sz="2700" i="1" kern="1400" dirty="0">
                <a:solidFill>
                  <a:srgbClr val="FF0000"/>
                </a:solidFill>
                <a:effectLst/>
                <a:latin typeface="Times New Roman" panose="02020603050405020304" pitchFamily="18" charset="0"/>
                <a:cs typeface="Times New Roman" panose="02020603050405020304" pitchFamily="18" charset="0"/>
              </a:rPr>
              <a:t>высшую квалификационную категорию</a:t>
            </a:r>
            <a:r>
              <a:rPr lang="ru-RU" sz="2700" i="1" kern="1400" dirty="0" smtClean="0">
                <a:solidFill>
                  <a:srgbClr val="FF0000"/>
                </a:solidFill>
                <a:effectLst/>
                <a:latin typeface="Times New Roman" panose="02020603050405020304" pitchFamily="18" charset="0"/>
                <a:cs typeface="Times New Roman" panose="02020603050405020304" pitchFamily="18" charset="0"/>
              </a:rPr>
              <a:t>:</a:t>
            </a:r>
            <a:endParaRPr lang="ru-RU" dirty="0">
              <a:solidFill>
                <a:srgbClr val="FF0000"/>
              </a:solidFill>
              <a:latin typeface="Times New Roman" panose="02020603050405020304" pitchFamily="18" charset="0"/>
              <a:cs typeface="Times New Roman" panose="02020603050405020304" pitchFamily="18" charset="0"/>
            </a:endParaRPr>
          </a:p>
        </p:txBody>
      </p:sp>
      <p:sp>
        <p:nvSpPr>
          <p:cNvPr id="2" name="Объект 1"/>
          <p:cNvSpPr>
            <a:spLocks noGrp="1"/>
          </p:cNvSpPr>
          <p:nvPr>
            <p:ph sz="quarter" idx="1"/>
          </p:nvPr>
        </p:nvSpPr>
        <p:spPr/>
        <p:txBody>
          <a:bodyPr>
            <a:normAutofit fontScale="62500" lnSpcReduction="20000"/>
          </a:bodyPr>
          <a:lstStyle/>
          <a:p>
            <a:r>
              <a:rPr lang="ru-RU" dirty="0">
                <a:latin typeface="Times New Roman" panose="02020603050405020304" pitchFamily="18" charset="0"/>
                <a:cs typeface="Times New Roman" panose="02020603050405020304" pitchFamily="18" charset="0"/>
              </a:rPr>
              <a:t>достижения обучающимися положительной динамики результатов освоения образовательных программ, в том числе в области искусств, физической культуры и спорта, по итогам мониторингов, проводимых организацией;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достижения </a:t>
            </a:r>
            <a:r>
              <a:rPr lang="ru-RU" dirty="0">
                <a:latin typeface="Times New Roman" panose="02020603050405020304" pitchFamily="18" charset="0"/>
                <a:cs typeface="Times New Roman" panose="02020603050405020304" pitchFamily="18" charset="0"/>
              </a:rPr>
              <a:t>обучающимися положительных результатов освоения образовательных программ по итогам мониторинга системы образования, проводимого в порядке, установленном Правительством Российской </a:t>
            </a:r>
            <a:r>
              <a:rPr lang="ru-RU" dirty="0" smtClean="0">
                <a:latin typeface="Times New Roman" panose="02020603050405020304" pitchFamily="18" charset="0"/>
                <a:cs typeface="Times New Roman" panose="02020603050405020304" pitchFamily="18" charset="0"/>
              </a:rPr>
              <a:t>Федерации</a:t>
            </a:r>
          </a:p>
          <a:p>
            <a:r>
              <a:rPr lang="ru-RU" dirty="0" smtClean="0">
                <a:latin typeface="Times New Roman" panose="02020603050405020304" pitchFamily="18" charset="0"/>
                <a:cs typeface="Times New Roman" panose="02020603050405020304" pitchFamily="18" charset="0"/>
              </a:rPr>
              <a:t>выявления </a:t>
            </a:r>
            <a:r>
              <a:rPr lang="ru-RU" dirty="0">
                <a:latin typeface="Times New Roman" panose="02020603050405020304" pitchFamily="18" charset="0"/>
                <a:cs typeface="Times New Roman" panose="02020603050405020304" pitchFamily="18" charset="0"/>
              </a:rPr>
              <a:t>и развития способностей обучающихся в научной (интеллектуальной), творческой, физкультурно-спортивной деятельности, а также их участия в олимпиадах, конкурсах, фестивалях, соревнованиях;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личного </a:t>
            </a:r>
            <a:r>
              <a:rPr lang="ru-RU" dirty="0">
                <a:latin typeface="Times New Roman" panose="02020603050405020304" pitchFamily="18" charset="0"/>
                <a:cs typeface="Times New Roman" panose="02020603050405020304" pitchFamily="18" charset="0"/>
              </a:rPr>
              <a:t>вклада в повышение качества образования, совершенствования методов обучения и воспитания, и продуктивного использования новых образовательных технологий, транслирования в педагогических коллективах опыта практических результатов своей профессиональной деятельности, в том числе экспериментальной и инновационной;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активного </a:t>
            </a:r>
            <a:r>
              <a:rPr lang="ru-RU" dirty="0">
                <a:latin typeface="Times New Roman" panose="02020603050405020304" pitchFamily="18" charset="0"/>
                <a:cs typeface="Times New Roman" panose="02020603050405020304" pitchFamily="18" charset="0"/>
              </a:rPr>
              <a:t>участия в работе методических объединений педагогических работников организаций, в разработке программно-методического сопровождения образовательного процесса, профессиональных конкурсах.</a:t>
            </a:r>
          </a:p>
        </p:txBody>
      </p:sp>
    </p:spTree>
    <p:extLst>
      <p:ext uri="{BB962C8B-B14F-4D97-AF65-F5344CB8AC3E}">
        <p14:creationId xmlns:p14="http://schemas.microsoft.com/office/powerpoint/2010/main" val="2064476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670825764_3-42"/>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764704"/>
            <a:ext cx="9144000" cy="5256583"/>
          </a:xfrm>
          <a:prstGeom prst="rect">
            <a:avLst/>
          </a:prstGeom>
          <a:noFill/>
          <a:ln>
            <a:noFill/>
          </a:ln>
        </p:spPr>
      </p:pic>
      <p:sp>
        <p:nvSpPr>
          <p:cNvPr id="3" name="Заголовок 2"/>
          <p:cNvSpPr>
            <a:spLocks noGrp="1"/>
          </p:cNvSpPr>
          <p:nvPr>
            <p:ph type="title"/>
          </p:nvPr>
        </p:nvSpPr>
        <p:spPr>
          <a:xfrm>
            <a:off x="914400" y="274638"/>
            <a:ext cx="7772400" cy="778098"/>
          </a:xfrm>
        </p:spPr>
        <p:txBody>
          <a:bodyPr>
            <a:noAutofit/>
          </a:bodyPr>
          <a:lstStyle/>
          <a:p>
            <a:pPr algn="ct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b="1" dirty="0" smtClean="0">
                <a:solidFill>
                  <a:srgbClr val="FF0000"/>
                </a:solidFill>
                <a:latin typeface="Times New Roman" panose="02020603050405020304" pitchFamily="18" charset="0"/>
                <a:cs typeface="Times New Roman" panose="02020603050405020304" pitchFamily="18" charset="0"/>
              </a:rPr>
              <a:t>Этапы прохождения аттестации</a:t>
            </a:r>
            <a:endParaRPr lang="ru-RU"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
          </p:nvPr>
        </p:nvSpPr>
        <p:spPr/>
        <p:txBody>
          <a:bodyPr>
            <a:normAutofit fontScale="92500"/>
          </a:bodyPr>
          <a:lstStyle/>
          <a:p>
            <a:pPr algn="just">
              <a:lnSpc>
                <a:spcPct val="115000"/>
              </a:lnSpc>
              <a:spcAft>
                <a:spcPts val="1000"/>
              </a:spcAft>
            </a:pPr>
            <a:r>
              <a:rPr lang="ru-RU" sz="3600" b="1" dirty="0" smtClean="0">
                <a:solidFill>
                  <a:srgbClr val="1A1A1A"/>
                </a:solidFill>
                <a:latin typeface="Times New Roman"/>
                <a:ea typeface="Times New Roman"/>
                <a:cs typeface="Times New Roman"/>
              </a:rPr>
              <a:t>Подача заявления</a:t>
            </a:r>
          </a:p>
          <a:p>
            <a:pPr algn="just">
              <a:lnSpc>
                <a:spcPct val="115000"/>
              </a:lnSpc>
              <a:spcAft>
                <a:spcPts val="1000"/>
              </a:spcAft>
            </a:pPr>
            <a:r>
              <a:rPr lang="ru-RU" sz="3600" b="1" dirty="0" smtClean="0">
                <a:solidFill>
                  <a:srgbClr val="1A1A1A"/>
                </a:solidFill>
                <a:latin typeface="Times New Roman" panose="02020603050405020304" pitchFamily="18" charset="0"/>
                <a:ea typeface="Times New Roman"/>
                <a:cs typeface="Times New Roman" panose="02020603050405020304" pitchFamily="18" charset="0"/>
              </a:rPr>
              <a:t>1 </a:t>
            </a:r>
            <a:r>
              <a:rPr lang="ru-RU" sz="3600" b="1" dirty="0">
                <a:solidFill>
                  <a:srgbClr val="1A1A1A"/>
                </a:solidFill>
                <a:latin typeface="Times New Roman" panose="02020603050405020304" pitchFamily="18" charset="0"/>
                <a:ea typeface="Times New Roman"/>
                <a:cs typeface="Times New Roman" panose="02020603050405020304" pitchFamily="18" charset="0"/>
              </a:rPr>
              <a:t>этап аттестации – оценка профессиональной </a:t>
            </a:r>
            <a:r>
              <a:rPr lang="ru-RU" sz="3600" b="1" dirty="0" smtClean="0">
                <a:solidFill>
                  <a:srgbClr val="1A1A1A"/>
                </a:solidFill>
                <a:latin typeface="Times New Roman" panose="02020603050405020304" pitchFamily="18" charset="0"/>
                <a:ea typeface="Times New Roman"/>
                <a:cs typeface="Times New Roman" panose="02020603050405020304" pitchFamily="18" charset="0"/>
              </a:rPr>
              <a:t>деятельности</a:t>
            </a:r>
            <a:endParaRPr lang="ru-RU" sz="3600" b="1" dirty="0">
              <a:latin typeface="Times New Roman" panose="02020603050405020304" pitchFamily="18" charset="0"/>
              <a:ea typeface="Calibri"/>
              <a:cs typeface="Times New Roman" panose="02020603050405020304" pitchFamily="18" charset="0"/>
            </a:endParaRPr>
          </a:p>
          <a:p>
            <a:pPr algn="just">
              <a:lnSpc>
                <a:spcPct val="115000"/>
              </a:lnSpc>
              <a:spcAft>
                <a:spcPts val="1000"/>
              </a:spcAft>
            </a:pPr>
            <a:r>
              <a:rPr lang="ru-RU" sz="3600" b="1" dirty="0">
                <a:solidFill>
                  <a:srgbClr val="1A1A1A"/>
                </a:solidFill>
                <a:latin typeface="Times New Roman" panose="02020603050405020304" pitchFamily="18" charset="0"/>
                <a:ea typeface="Times New Roman"/>
                <a:cs typeface="Times New Roman" panose="02020603050405020304" pitchFamily="18" charset="0"/>
              </a:rPr>
              <a:t>2 этап </a:t>
            </a:r>
            <a:r>
              <a:rPr lang="ru-RU" sz="3600" b="1" dirty="0" smtClean="0">
                <a:solidFill>
                  <a:srgbClr val="1A1A1A"/>
                </a:solidFill>
                <a:latin typeface="Times New Roman" panose="02020603050405020304" pitchFamily="18" charset="0"/>
                <a:ea typeface="Times New Roman"/>
                <a:cs typeface="Times New Roman" panose="02020603050405020304" pitchFamily="18" charset="0"/>
              </a:rPr>
              <a:t>- очная </a:t>
            </a:r>
            <a:r>
              <a:rPr lang="ru-RU" sz="3600" b="1" dirty="0">
                <a:solidFill>
                  <a:srgbClr val="1A1A1A"/>
                </a:solidFill>
                <a:latin typeface="Times New Roman" panose="02020603050405020304" pitchFamily="18" charset="0"/>
                <a:ea typeface="Times New Roman"/>
                <a:cs typeface="Times New Roman" panose="02020603050405020304" pitchFamily="18" charset="0"/>
              </a:rPr>
              <a:t>защита открытого занятия </a:t>
            </a:r>
            <a:endParaRPr lang="ru-RU" sz="3600" b="1" dirty="0">
              <a:latin typeface="Times New Roman" panose="02020603050405020304" pitchFamily="18" charset="0"/>
              <a:ea typeface="Calibri"/>
              <a:cs typeface="Times New Roman" panose="02020603050405020304" pitchFamily="18" charset="0"/>
            </a:endParaRPr>
          </a:p>
          <a:p>
            <a:pPr algn="just">
              <a:lnSpc>
                <a:spcPct val="115000"/>
              </a:lnSpc>
              <a:spcAft>
                <a:spcPts val="1000"/>
              </a:spcAft>
            </a:pPr>
            <a:r>
              <a:rPr lang="ru-RU" sz="3600" b="1" dirty="0">
                <a:solidFill>
                  <a:srgbClr val="1A1A1A"/>
                </a:solidFill>
                <a:latin typeface="Times New Roman" panose="02020603050405020304" pitchFamily="18" charset="0"/>
                <a:ea typeface="Times New Roman"/>
                <a:cs typeface="Times New Roman" panose="02020603050405020304" pitchFamily="18" charset="0"/>
              </a:rPr>
              <a:t>Решение аттестационной комиссии</a:t>
            </a:r>
            <a:endParaRPr lang="ru-RU" sz="3600" b="1" dirty="0">
              <a:latin typeface="Times New Roman" panose="02020603050405020304" pitchFamily="18" charset="0"/>
              <a:ea typeface="Calibri"/>
              <a:cs typeface="Times New Roman" panose="02020603050405020304" pitchFamily="18" charset="0"/>
            </a:endParaRPr>
          </a:p>
          <a:p>
            <a:endParaRPr lang="ru-RU" dirty="0"/>
          </a:p>
        </p:txBody>
      </p:sp>
    </p:spTree>
    <p:extLst>
      <p:ext uri="{BB962C8B-B14F-4D97-AF65-F5344CB8AC3E}">
        <p14:creationId xmlns:p14="http://schemas.microsoft.com/office/powerpoint/2010/main" val="623871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670825764_3-42"/>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764704"/>
            <a:ext cx="9144000" cy="5256583"/>
          </a:xfrm>
          <a:prstGeom prst="rect">
            <a:avLst/>
          </a:prstGeom>
          <a:noFill/>
          <a:ln>
            <a:noFill/>
          </a:ln>
        </p:spPr>
      </p:pic>
      <p:sp>
        <p:nvSpPr>
          <p:cNvPr id="3" name="Заголовок 2"/>
          <p:cNvSpPr>
            <a:spLocks noGrp="1"/>
          </p:cNvSpPr>
          <p:nvPr>
            <p:ph type="title"/>
          </p:nvPr>
        </p:nvSpPr>
        <p:spPr/>
        <p:txBody>
          <a:bodyPr>
            <a:noAutofit/>
          </a:bodyPr>
          <a:lstStyle/>
          <a:p>
            <a:pPr algn="ct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smtClean="0">
                <a:solidFill>
                  <a:srgbClr val="C00000"/>
                </a:solidFill>
              </a:rPr>
              <a:t/>
            </a:r>
            <a:br>
              <a:rPr lang="ru-RU" sz="2000" dirty="0" smtClean="0">
                <a:solidFill>
                  <a:srgbClr val="C00000"/>
                </a:solidFill>
              </a:rPr>
            </a:br>
            <a:r>
              <a:rPr lang="ru-RU" sz="2000" dirty="0">
                <a:solidFill>
                  <a:srgbClr val="C00000"/>
                </a:solidFill>
              </a:rPr>
              <a:t/>
            </a:r>
            <a:br>
              <a:rPr lang="ru-RU" sz="2000" dirty="0">
                <a:solidFill>
                  <a:srgbClr val="C00000"/>
                </a:solidFill>
              </a:rPr>
            </a:br>
            <a:r>
              <a:rPr lang="ru-RU" sz="2000" dirty="0" smtClean="0"/>
              <a:t/>
            </a:r>
            <a:br>
              <a:rPr lang="ru-RU" sz="2000" dirty="0" smtClean="0"/>
            </a:br>
            <a:r>
              <a:rPr lang="ru-RU" sz="2400" b="1" dirty="0">
                <a:solidFill>
                  <a:srgbClr val="C00000"/>
                </a:solidFill>
              </a:rPr>
              <a:t>1 этап аттестации – оценка профессиональной деятельности</a:t>
            </a:r>
            <a:r>
              <a:rPr lang="ru-RU" sz="2400" b="1" dirty="0"/>
              <a:t/>
            </a:r>
            <a:br>
              <a:rPr lang="ru-RU" sz="2400" b="1" dirty="0"/>
            </a:br>
            <a:endParaRPr lang="ru-RU" sz="2400" b="1" dirty="0"/>
          </a:p>
        </p:txBody>
      </p:sp>
      <p:sp>
        <p:nvSpPr>
          <p:cNvPr id="4" name="Объект 3"/>
          <p:cNvSpPr>
            <a:spLocks noGrp="1"/>
          </p:cNvSpPr>
          <p:nvPr>
            <p:ph sz="quarter" idx="1"/>
          </p:nvPr>
        </p:nvSpPr>
        <p:spPr/>
        <p:txBody>
          <a:bodyPr>
            <a:normAutofit/>
          </a:bodyPr>
          <a:lstStyle/>
          <a:p>
            <a:pPr algn="just">
              <a:lnSpc>
                <a:spcPct val="115000"/>
              </a:lnSpc>
              <a:spcAft>
                <a:spcPts val="1000"/>
              </a:spcAft>
            </a:pPr>
            <a:r>
              <a:rPr lang="ru-RU" sz="2800" dirty="0" smtClean="0">
                <a:solidFill>
                  <a:srgbClr val="1A1A1A"/>
                </a:solidFill>
                <a:latin typeface="Times New Roman"/>
                <a:ea typeface="Times New Roman"/>
                <a:cs typeface="Times New Roman"/>
              </a:rPr>
              <a:t>это </a:t>
            </a:r>
            <a:r>
              <a:rPr lang="ru-RU" sz="2800" dirty="0">
                <a:solidFill>
                  <a:srgbClr val="1A1A1A"/>
                </a:solidFill>
                <a:latin typeface="Times New Roman"/>
                <a:ea typeface="Times New Roman"/>
                <a:cs typeface="Times New Roman"/>
              </a:rPr>
              <a:t>оценка материалов, отражающих результативность работы за последние 5 лет, стабильных положительных результатов освоения обучающимися образовательных программ по итогам мониторинга системы образования.</a:t>
            </a:r>
            <a:endParaRPr lang="ru-RU" sz="2000" dirty="0">
              <a:latin typeface="Calibri"/>
              <a:ea typeface="Calibri"/>
              <a:cs typeface="Times New Roman"/>
            </a:endParaRPr>
          </a:p>
          <a:p>
            <a:pPr algn="just">
              <a:lnSpc>
                <a:spcPct val="115000"/>
              </a:lnSpc>
              <a:spcAft>
                <a:spcPts val="1000"/>
              </a:spcAft>
            </a:pPr>
            <a:r>
              <a:rPr lang="ru-RU" sz="2800" dirty="0">
                <a:solidFill>
                  <a:srgbClr val="1A1A1A"/>
                </a:solidFill>
                <a:latin typeface="Times New Roman"/>
                <a:ea typeface="Times New Roman"/>
                <a:cs typeface="Times New Roman"/>
              </a:rPr>
              <a:t>Пороговый балл для 1-й категории – 30 баллов, для высшей – 35 баллов.</a:t>
            </a:r>
            <a:endParaRPr lang="ru-RU" sz="2000" dirty="0">
              <a:latin typeface="Calibri"/>
              <a:ea typeface="Calibri"/>
              <a:cs typeface="Times New Roman"/>
            </a:endParaRPr>
          </a:p>
          <a:p>
            <a:endParaRPr lang="ru-RU" dirty="0" smtClean="0"/>
          </a:p>
          <a:p>
            <a:endParaRPr lang="ru-RU" dirty="0"/>
          </a:p>
        </p:txBody>
      </p:sp>
    </p:spTree>
    <p:extLst>
      <p:ext uri="{BB962C8B-B14F-4D97-AF65-F5344CB8AC3E}">
        <p14:creationId xmlns:p14="http://schemas.microsoft.com/office/powerpoint/2010/main" val="20732209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3031</TotalTime>
  <Words>2467</Words>
  <Application>Microsoft Office PowerPoint</Application>
  <PresentationFormat>Экран (4:3)</PresentationFormat>
  <Paragraphs>230</Paragraphs>
  <Slides>36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Справедливость</vt:lpstr>
      <vt:lpstr>Технология подготовки педагога дополнительного образования ко второму этапу аттестации</vt:lpstr>
      <vt:lpstr>Презентация PowerPoint</vt:lpstr>
      <vt:lpstr>Нормативно-правовые акты </vt:lpstr>
      <vt:lpstr>Цели и задачи аттестации педагогических работников </vt:lpstr>
      <vt:lpstr>3 направления </vt:lpstr>
      <vt:lpstr>Требования на первую квалификационную категорию:</vt:lpstr>
      <vt:lpstr>Требования на высшую квалификационную категорию:</vt:lpstr>
      <vt:lpstr>    Этапы прохождения аттестации</vt:lpstr>
      <vt:lpstr>        1 этап аттестации – оценка профессиональной деятельности </vt:lpstr>
      <vt:lpstr>2 этап аттестации – защита открытого занятия</vt:lpstr>
      <vt:lpstr>Учебное занятие</vt:lpstr>
      <vt:lpstr>Отличие открытого занятия от повседневного</vt:lpstr>
      <vt:lpstr>Отличие открытого занятия от повседневного:</vt:lpstr>
      <vt:lpstr>Требования к проведению открытого  занятия</vt:lpstr>
      <vt:lpstr>Требования к методической разработке открытого  занятия</vt:lpstr>
      <vt:lpstr>Примерная схема разработки открытого занятия</vt:lpstr>
      <vt:lpstr>Презентация PowerPoint</vt:lpstr>
      <vt:lpstr>Формулирование темы, цели и задач</vt:lpstr>
      <vt:lpstr>Традиционные типы учебных занятий</vt:lpstr>
      <vt:lpstr>Нетрадиционные типы занятий</vt:lpstr>
      <vt:lpstr>Презентация PowerPoint</vt:lpstr>
      <vt:lpstr>Организационный момент.</vt:lpstr>
      <vt:lpstr>Подготовка обучающихся к работе на основном этапе (актуализация знаний)</vt:lpstr>
      <vt:lpstr>Этап усвоения новых знаний и способов действий</vt:lpstr>
      <vt:lpstr>Этап первичной проверки понимания изученного</vt:lpstr>
      <vt:lpstr>Этап закрепления новых знаний и способов действий</vt:lpstr>
      <vt:lpstr>Этап применения знаний и способов действий</vt:lpstr>
      <vt:lpstr>Этап обобщения и систематизации знаний </vt:lpstr>
      <vt:lpstr>Этап контроля и самоконтроля знаний и способов действий</vt:lpstr>
      <vt:lpstr>Этап подведения итогов занятия</vt:lpstr>
      <vt:lpstr>Этап рефлексии</vt:lpstr>
      <vt:lpstr>      Примерное содержание защиты занятия (самоанализ)</vt:lpstr>
      <vt:lpstr>Презентация PowerPoint</vt:lpstr>
      <vt:lpstr>Критерии оценивания открытого занятия на 2-м этапе</vt:lpstr>
      <vt:lpstr>Решение аттестационной комиссии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«Сетевая форма реализации дополнительных общеобразовательных общеразвивающих программ»</dc:title>
  <dc:creator>Admin</dc:creator>
  <cp:lastModifiedBy>Admin</cp:lastModifiedBy>
  <cp:revision>242</cp:revision>
  <dcterms:created xsi:type="dcterms:W3CDTF">2023-01-23T02:15:58Z</dcterms:created>
  <dcterms:modified xsi:type="dcterms:W3CDTF">2025-06-01T15:04:47Z</dcterms:modified>
</cp:coreProperties>
</file>