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4" r:id="rId8"/>
    <p:sldId id="269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2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0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6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4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2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D6CE-CD25-4DAF-87E8-85DD9478B73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" y="0"/>
            <a:ext cx="9144000" cy="6888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2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КПК и аттестации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501008"/>
            <a:ext cx="6400800" cy="7200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Маады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А.Б.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8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 образовательной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ctr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32895"/>
              </p:ext>
            </p:extLst>
          </p:nvPr>
        </p:nvGraphicFramePr>
        <p:xfrm>
          <a:off x="683568" y="2348880"/>
          <a:ext cx="7560840" cy="179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3057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578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035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Динамика доли обучающихся, освоивших ДООП по всем группам за </a:t>
                      </a:r>
                      <a:r>
                        <a:rPr lang="ru-RU" sz="14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межаттестационный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ериод (аналитический отчет педагога ДО, заверенный руководителем ОО)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Стабильная динамика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305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Позитивная динамика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594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балл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05529"/>
              </p:ext>
            </p:extLst>
          </p:nvPr>
        </p:nvGraphicFramePr>
        <p:xfrm>
          <a:off x="683568" y="4365104"/>
          <a:ext cx="7560840" cy="931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23011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035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Сохранность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контингента обучающихся творческого объединения (за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межаттестационный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Отсев до 15%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230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Отсев более 15%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470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72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27644"/>
              </p:ext>
            </p:extLst>
          </p:nvPr>
        </p:nvGraphicFramePr>
        <p:xfrm>
          <a:off x="683568" y="1052736"/>
          <a:ext cx="7488831" cy="48245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2247"/>
                <a:gridCol w="4023076"/>
                <a:gridCol w="1233508"/>
              </a:tblGrid>
              <a:tr h="371119">
                <a:tc row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участников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призеров, победителей олимпиад, конкурсов, фестивалей, соревнований, выставок, сетевых проектов и других мероприятий по направленности,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которых осуществлялось под руководством педагогического работника (аналитический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отчет педагога ДО, заверенный руководителем ОО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уровень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(5 и более)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7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призеры (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 более)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7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Региональный/зональный уровень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(3 и более)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(2 и более)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7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Федеральный/международный 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и более)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99" marR="6569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71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«Продуктивность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вклада педагогического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7120" y="130069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23093" r="36208" b="34158"/>
          <a:stretch/>
        </p:blipFill>
        <p:spPr bwMode="auto">
          <a:xfrm>
            <a:off x="755576" y="1885474"/>
            <a:ext cx="7128792" cy="440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1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356246"/>
              </p:ext>
            </p:extLst>
          </p:nvPr>
        </p:nvGraphicFramePr>
        <p:xfrm>
          <a:off x="683568" y="1556792"/>
          <a:ext cx="7992888" cy="17873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56384"/>
                <a:gridCol w="3528392"/>
                <a:gridCol w="1008112"/>
              </a:tblGrid>
              <a:tr h="293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792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1.Совершенствование методов обучения и воспитания через проведение открытых занятий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МО муниципального уровня (экспертный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лист, протокол посещения первого открытого урока с печатью и подписью ОО, УО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Удовлетворительный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балл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613063"/>
              </p:ext>
            </p:extLst>
          </p:nvPr>
        </p:nvGraphicFramePr>
        <p:xfrm>
          <a:off x="611560" y="3573016"/>
          <a:ext cx="7992888" cy="17873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56384"/>
                <a:gridCol w="3528392"/>
                <a:gridCol w="1008112"/>
              </a:tblGrid>
              <a:tr h="293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792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2.Совершенствование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методов обучения и воспитания через проведение открытых занятий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МО муниципального уровня (экспертный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лист, протокол посещения второго открытого урока с печатью и подписью ОО, УО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Удовлетворительный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балл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94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272808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3 критериев открытых занятий добавлены критерии: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1" t="20556" r="34658" b="40047"/>
          <a:stretch/>
        </p:blipFill>
        <p:spPr bwMode="auto">
          <a:xfrm>
            <a:off x="1043608" y="1700808"/>
            <a:ext cx="7200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70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1.Подтверждающие документы </a:t>
            </a: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3:</a:t>
            </a:r>
            <a:endParaRPr lang="ru-RU" sz="5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собрания, совместные мероприятия, выезды, проекты, экскурсии и т.д. Протоколы 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собраний с подписями родителей 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(фотоотчеты, отзывы).</a:t>
            </a:r>
            <a:endParaRPr lang="ru-RU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2.Подтверждающие документы </a:t>
            </a: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4:</a:t>
            </a:r>
            <a:endParaRPr lang="ru-RU" sz="5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работе в пришкольном лагере;</a:t>
            </a:r>
          </a:p>
          <a:p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и план работы в ВДЦ.</a:t>
            </a:r>
          </a:p>
          <a:p>
            <a:pPr marL="0" indent="0">
              <a:buNone/>
            </a:pP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3.Подтверждающие документы по </a:t>
            </a: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критерию 5:</a:t>
            </a:r>
            <a:endParaRPr lang="ru-RU" sz="5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в участии в мероприятиях для детей;</a:t>
            </a:r>
          </a:p>
          <a:p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детей с ОВЗ,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– сиротами, детьми, находящимися в трудной жизненной 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(брать у </a:t>
            </a:r>
            <a:r>
              <a:rPr lang="ru-RU" sz="5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УВР);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97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 еще 1  критерий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28800"/>
            <a:ext cx="7488832" cy="21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рост педагога»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t="58792" r="34885" b="31914"/>
          <a:stretch/>
        </p:blipFill>
        <p:spPr bwMode="auto">
          <a:xfrm>
            <a:off x="697599" y="4077072"/>
            <a:ext cx="7704856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46400" r="36512" b="44533"/>
          <a:stretch/>
        </p:blipFill>
        <p:spPr bwMode="auto">
          <a:xfrm>
            <a:off x="755576" y="1904570"/>
            <a:ext cx="758890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23536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104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4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23224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те же критерии, которые есть на первой категории;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добавлен критерий «Методические публикации»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70567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24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34481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прошедших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117136"/>
              </p:ext>
            </p:extLst>
          </p:nvPr>
        </p:nvGraphicFramePr>
        <p:xfrm>
          <a:off x="1259632" y="2276872"/>
          <a:ext cx="6912768" cy="1807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885"/>
                <a:gridCol w="1512288"/>
                <a:gridCol w="1553594"/>
                <a:gridCol w="1233849"/>
                <a:gridCol w="1454152"/>
              </a:tblGrid>
              <a:tr h="1027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  прошедших курсы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часов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2023-2024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1624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2024-2025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71,4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3564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7584" y="4581128"/>
            <a:ext cx="733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показывает, что 2023-2024 и 2024-2025 учебном году большинство  педагогов прошли КПК,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6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520" y="188640"/>
            <a:ext cx="677909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Сведения по распространению и обобщению педагогического </a:t>
            </a:r>
            <a:r>
              <a:rPr lang="ru-RU" sz="2400" b="1" dirty="0" smtClean="0">
                <a:latin typeface="Times New Roman"/>
                <a:ea typeface="Times New Roman"/>
              </a:rPr>
              <a:t>опыта(слушатели)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680231"/>
              </p:ext>
            </p:extLst>
          </p:nvPr>
        </p:nvGraphicFramePr>
        <p:xfrm>
          <a:off x="1043608" y="1556792"/>
          <a:ext cx="6984777" cy="1590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076"/>
                <a:gridCol w="1082866"/>
                <a:gridCol w="1422671"/>
                <a:gridCol w="1064498"/>
                <a:gridCol w="2130666"/>
              </a:tblGrid>
              <a:tr h="954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Учебный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 прошедших семинары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часов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2023-2024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56,4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392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2024-2025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65,7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516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3414035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показал, что по сравнению с прошлым учебным годом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процент педагогов, посетивших  республиканские семинары, городские семинары-практикумы,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9,3 %,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количество педагогов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9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476" y="332656"/>
            <a:ext cx="6491064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Читали лекции,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367873"/>
              </p:ext>
            </p:extLst>
          </p:nvPr>
        </p:nvGraphicFramePr>
        <p:xfrm>
          <a:off x="1115616" y="1412776"/>
          <a:ext cx="7344815" cy="1796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771"/>
                <a:gridCol w="1819519"/>
                <a:gridCol w="1819519"/>
                <a:gridCol w="1233795"/>
                <a:gridCol w="1245211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Учебный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читавших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лекции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часов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2023-2024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51,2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2024-2025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67,3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371703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ТИРО и ПК педагоги ЦДО для распространения педагогического опыта работают регулярно. Имеются многочисленные положительные отзывы от слушателей  об организации и проведении семинаров-практикумов, мастер-классов и лекций. </a:t>
            </a:r>
          </a:p>
        </p:txBody>
      </p:sp>
    </p:spTree>
    <p:extLst>
      <p:ext uri="{BB962C8B-B14F-4D97-AF65-F5344CB8AC3E}">
        <p14:creationId xmlns:p14="http://schemas.microsoft.com/office/powerpoint/2010/main" val="431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84076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персонал,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410355"/>
              </p:ext>
            </p:extLst>
          </p:nvPr>
        </p:nvGraphicFramePr>
        <p:xfrm>
          <a:off x="1043607" y="1700808"/>
          <a:ext cx="7272808" cy="1206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9110"/>
                <a:gridCol w="978787"/>
                <a:gridCol w="1958558"/>
                <a:gridCol w="1398123"/>
                <a:gridCol w="1538230"/>
              </a:tblGrid>
              <a:tr h="638946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Учебный</a:t>
                      </a:r>
                      <a:endParaRPr lang="ru-RU" sz="1800" dirty="0">
                        <a:effectLst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Всего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АП, прошедших курсы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Кол-во часов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</a:tr>
              <a:tr h="220587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2023-2024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+mn-lt"/>
                          <a:ea typeface="+mn-ea"/>
                        </a:rPr>
                        <a:t>40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+mn-lt"/>
                          <a:ea typeface="+mn-ea"/>
                        </a:rPr>
                        <a:t>666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</a:tr>
              <a:tr h="220587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2024-2025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666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19865"/>
              </p:ext>
            </p:extLst>
          </p:nvPr>
        </p:nvGraphicFramePr>
        <p:xfrm>
          <a:off x="1115616" y="4437112"/>
          <a:ext cx="7128791" cy="1466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406"/>
                <a:gridCol w="812398"/>
                <a:gridCol w="2066778"/>
                <a:gridCol w="1370437"/>
                <a:gridCol w="1507772"/>
              </a:tblGrid>
              <a:tr h="724316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Учебный</a:t>
                      </a:r>
                      <a:endParaRPr lang="ru-RU" sz="1800" dirty="0">
                        <a:effectLst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Всего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Кол-во  АП, прошедших семинары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Кол-во часов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191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2023-2024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191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2024-2025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+mn-lt"/>
                          <a:ea typeface="+mn-ea"/>
                        </a:rPr>
                        <a:t>50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+mn-lt"/>
                          <a:ea typeface="+mn-ea"/>
                        </a:rPr>
                        <a:t>24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616" y="3305246"/>
            <a:ext cx="6912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по распространению и обобщению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(слушатели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5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перспективному плану 2024-2025 КПК должны пройти следующие педагоги: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М.С. +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 В.А.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Маадыр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А.А.+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Монгуш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А.С.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А.К.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Тюлюш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С.Ы.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Г.Ю.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Шыырап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5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29" y="404664"/>
            <a:ext cx="8003232" cy="1584175"/>
          </a:xfrm>
        </p:spPr>
        <p:txBody>
          <a:bodyPr>
            <a:normAutofit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dirty="0">
                <a:ea typeface="Calibri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Согласно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Положению по аттестации и графику аттестация педагогических работников ЦДО  на СЗД и присвоение квалификационной категории в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2023-2024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учебного года аттестованы: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69898" y="1916832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педагога дополнительного образования на СЗД (соответствие занимаемой должности):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Доможакова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Людмила Александровна;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Монгуш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Анара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Сарыг-ооловна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9925" y="340854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педагогов 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присвоение квалификационной категории: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21397" y="3841788"/>
            <a:ext cx="7799747" cy="261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Кужугет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Светлана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Сагадаевна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(высшая категория) – 1 поток</a:t>
            </a: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Саая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Начын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Оттук-оолович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1 поток</a:t>
            </a:r>
            <a:endParaRPr lang="ru-RU" sz="1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Куулар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Чимис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Юрьевна (первая категория) – 4 поток, вновь;</a:t>
            </a: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Монгуш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Надежда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Найдан-ооловна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(первая категория) – 4 поток, вновь;</a:t>
            </a: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Шыырап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Ай-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Демир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Далааевич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(первая категория) – 4 поток, вновь;</a:t>
            </a: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Ендан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Маргарита Сергеевна (высшая категория) – 4 поток, подтверждение;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Жданович Вера Владимировна (высшая категория) – 4 поток, подтверждение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1763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txBody>
          <a:bodyPr>
            <a:normAutofit/>
          </a:bodyPr>
          <a:lstStyle/>
          <a:p>
            <a:pPr lvl="0" indent="0" algn="just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Согласно Положению по аттестации и графику аттестация педагогических работников ЦДО  на СЗД и присвоение квалификационной категории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2024-2025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учебного года аттестованы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педагог как педагог-организатор на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СЗД (соответствие занимаемой должности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Сандан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Арина Кызыл-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ооловна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педагог дополнительного образования на СЗД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(соответствие занимаемой должности):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Ондар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Алимаа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Сонгулдаевна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педагогов  на присвоение квалификационной категории: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Доможакова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Александровна (первая категория)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поток, подтверждение;</a:t>
            </a:r>
          </a:p>
          <a:p>
            <a:pPr algn="just">
              <a:spcBef>
                <a:spcPts val="0"/>
              </a:spcBef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Оюн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Салимаа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Александровна (высшая категория) 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поток,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вновь;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ооловна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(первая категория) – 3 поток, вновь;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Манчын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Айдынмаа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Антоновна (высшая категория) – 3 поток, вновь;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Ооржак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Снежана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Тараачыновна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(высшая категория) – 3 поток, подтверждение;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Байсклан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Эвелина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Семис-ооловна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(высшая категория) – 3 поток, вновь;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Айдынмаа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Ивановна (высшая категория) – 3 поток, подтверждение;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Хертек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Сай-Суу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Даниловна (высшая категория) – 3 поток, подтверждение;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22322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оценочных листах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аттестации педагогов на квалификационную категорию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08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1179</TotalTime>
  <Words>850</Words>
  <Application>Microsoft Office PowerPoint</Application>
  <PresentationFormat>Экран (4:3)</PresentationFormat>
  <Paragraphs>215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Тема4</vt:lpstr>
      <vt:lpstr>Информация по КПК и аттестации</vt:lpstr>
      <vt:lpstr>Количество педагогов, прошедших курсы</vt:lpstr>
      <vt:lpstr>Сведения по распространению и обобщению педагогического опыта(слушатели)</vt:lpstr>
      <vt:lpstr>Читали лекции, мастер-классы</vt:lpstr>
      <vt:lpstr>Административный персонал,  прошедший курсы</vt:lpstr>
      <vt:lpstr>По перспективному плану 2024-2025 КПК должны пройти следующие педагоги: </vt:lpstr>
      <vt:lpstr>Презентация PowerPoint</vt:lpstr>
      <vt:lpstr>Презентация PowerPoint</vt:lpstr>
      <vt:lpstr>Изменения в оценочных листах  при аттестации педагогов на квалификационную категорию</vt:lpstr>
      <vt:lpstr>Первая квалификационная категория</vt:lpstr>
      <vt:lpstr>Презентация PowerPoint</vt:lpstr>
      <vt:lpstr>Раздел 2 «Продуктивность личного вклада педагогического работника в повышение качества образования»</vt:lpstr>
      <vt:lpstr>Стало:</vt:lpstr>
      <vt:lpstr>Презентация PowerPoint</vt:lpstr>
      <vt:lpstr>Презентация PowerPoint</vt:lpstr>
      <vt:lpstr>Добавлен еще 1  критерий</vt:lpstr>
      <vt:lpstr>Критерий  «Профессиональный рост педагога» </vt:lpstr>
      <vt:lpstr>Высшая квалификационная категория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по КПК и аттестации</dc:title>
  <dc:creator>Admin</dc:creator>
  <cp:lastModifiedBy>Admin</cp:lastModifiedBy>
  <cp:revision>54</cp:revision>
  <dcterms:created xsi:type="dcterms:W3CDTF">2022-05-11T02:37:18Z</dcterms:created>
  <dcterms:modified xsi:type="dcterms:W3CDTF">2026-03-12T08:46:56Z</dcterms:modified>
</cp:coreProperties>
</file>